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0" r:id="rId3"/>
    <p:sldId id="297" r:id="rId4"/>
    <p:sldId id="279" r:id="rId5"/>
    <p:sldId id="280" r:id="rId6"/>
    <p:sldId id="281" r:id="rId7"/>
    <p:sldId id="282" r:id="rId8"/>
    <p:sldId id="283" r:id="rId9"/>
    <p:sldId id="284" r:id="rId10"/>
    <p:sldId id="299" r:id="rId11"/>
    <p:sldId id="298" r:id="rId12"/>
  </p:sldIdLst>
  <p:sldSz cx="12192000" cy="6858000"/>
  <p:notesSz cx="6858000" cy="9945688"/>
  <p:embeddedFontLst>
    <p:embeddedFont>
      <p:font typeface="Bahnschrift SemiBold" panose="020B0502040204020203" pitchFamily="34" charset="0"/>
      <p:bold r:id="rId14"/>
    </p:embeddedFont>
    <p:embeddedFont>
      <p:font typeface="Calibri" panose="020F0502020204030204" pitchFamily="34" charset="0"/>
      <p:regular r:id="rId15"/>
      <p:bold r:id="rId16"/>
    </p:embeddedFont>
    <p:embeddedFont>
      <p:font typeface="Hacen Beirut Light" panose="020B0604020202020204" charset="-78"/>
      <p:regular r:id="rId17"/>
    </p:embeddedFont>
    <p:embeddedFont>
      <p:font typeface="Tajawal" panose="020B0604020202020204" charset="-78"/>
      <p:regular r:id="rId18"/>
      <p:bold r:id="rId19"/>
    </p:embeddedFont>
  </p:embeddedFont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F80363"/>
    <a:srgbClr val="FC6501"/>
    <a:srgbClr val="F8C31F"/>
    <a:srgbClr val="AFABAB"/>
    <a:srgbClr val="FF5148"/>
    <a:srgbClr val="FFFFFF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نمط ذو نسُق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نمط ذو نسُق 1 - تميي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06799F8-075E-4A3A-A7F6-7FBC6576F1A4}" styleName="نمط ذو نسُق 2 - تمييز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796" autoAdjust="0"/>
    <p:restoredTop sz="92946" autoAdjust="0"/>
  </p:normalViewPr>
  <p:slideViewPr>
    <p:cSldViewPr snapToGrid="0">
      <p:cViewPr varScale="1">
        <p:scale>
          <a:sx n="105" d="100"/>
          <a:sy n="105" d="100"/>
        </p:scale>
        <p:origin x="822" y="324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2A86473-90B8-41C6-A746-017D51DE3EE5}" type="datetimeFigureOut">
              <a:rPr lang="ar-SA" smtClean="0"/>
              <a:t>01/12/46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3E8193B-DAA1-4293-914C-6D5DE94531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75865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تم تنزيل هذا القالب من موقع </a:t>
            </a:r>
            <a:r>
              <a:rPr lang="en-US" dirty="0"/>
              <a:t>ingez-ppt.com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E8193B-DAA1-4293-914C-6D5DE94531E2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92910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FBE24-39CD-D155-E18F-391A23008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CCFE426A-70E4-C1D8-481A-0CD3EA9E4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4F6B1050-A828-BF8D-390B-5C51146BD2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تم تنزيل هذا القالب من موقع </a:t>
            </a:r>
            <a:r>
              <a:rPr lang="en-US" dirty="0"/>
              <a:t>ingez-ppt.com</a:t>
            </a:r>
            <a:endParaRPr lang="ar-SA" dirty="0"/>
          </a:p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D7165C5-0E26-57CB-4B9F-08B8DE7245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E8193B-DAA1-4293-914C-6D5DE94531E2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17136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B083F-74CE-338D-FDD1-B317CDECB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2B049ED6-1B53-9CEC-226C-8F3C12F3FA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589980F9-9BF7-F22B-FEE5-70C515F652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تم تنزيل هذا القالب من موقع </a:t>
            </a:r>
            <a:r>
              <a:rPr lang="en-US" dirty="0"/>
              <a:t>ingez-ppt.com</a:t>
            </a:r>
            <a:endParaRPr lang="ar-SA" dirty="0"/>
          </a:p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6A829E9-B747-3999-83BB-12AB20AE7B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E8193B-DAA1-4293-914C-6D5DE94531E2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49915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تم تنزيل هذا القالب من موقع </a:t>
            </a:r>
            <a:r>
              <a:rPr lang="en-US" dirty="0"/>
              <a:t>ingez-ppt.com</a:t>
            </a:r>
            <a:endParaRPr lang="ar-SA" dirty="0"/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E8193B-DAA1-4293-914C-6D5DE94531E2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06689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B7B71-3D31-8C6C-E5CD-0977F51CB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198753E4-FDC2-B226-0F1A-91D9C1B469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EB8B46F1-3BF9-7524-190E-102C2DEEAE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تم تنزيل هذا القالب من موقع </a:t>
            </a:r>
            <a:r>
              <a:rPr lang="en-US" dirty="0"/>
              <a:t>ingez-ppt.com</a:t>
            </a:r>
            <a:endParaRPr lang="ar-SA" dirty="0"/>
          </a:p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696655E-C21C-1FE8-E0C0-B85A1A893A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E8193B-DAA1-4293-914C-6D5DE94531E2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3280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19364-4F94-7B5B-D24C-48F013311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9CF9AAA6-8533-31FC-ED3F-10C7B45CC4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04316CDA-51AA-67D2-B68D-74E50B34C7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تم تنزيل هذا القالب من موقع </a:t>
            </a:r>
            <a:r>
              <a:rPr lang="en-US" dirty="0"/>
              <a:t>ingez-ppt.com</a:t>
            </a:r>
            <a:endParaRPr lang="ar-SA" dirty="0"/>
          </a:p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9D0E1409-8E9E-3BC4-B963-ACA3F6C5A0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E8193B-DAA1-4293-914C-6D5DE94531E2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10095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C719-0D40-DDD8-47BA-F613909AB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43201A10-2EF7-7D3D-5A70-401DCCC6B3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A72DF1C9-4706-8C36-7CFA-B02E476FED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تم تنزيل هذا القالب من موقع </a:t>
            </a:r>
            <a:r>
              <a:rPr lang="en-US" dirty="0"/>
              <a:t>ingez-ppt.com</a:t>
            </a:r>
            <a:endParaRPr lang="ar-SA" dirty="0"/>
          </a:p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188EFDE-5585-6A2C-80A4-148CF3F249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E8193B-DAA1-4293-914C-6D5DE94531E2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42248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E33F3-EBA7-E7CA-D5FC-3BBB224D7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72E187C5-6477-4E32-6C50-2A8D86095D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D389AC92-3237-3B38-58D6-EB64D7B42A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تم تنزيل هذا القالب من موقع </a:t>
            </a:r>
            <a:r>
              <a:rPr lang="en-US" dirty="0"/>
              <a:t>ingez-ppt.com</a:t>
            </a:r>
            <a:endParaRPr lang="ar-SA" dirty="0"/>
          </a:p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D4E15FE-C135-9619-0394-2F1C9782A1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E8193B-DAA1-4293-914C-6D5DE94531E2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63270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601CA-7BD6-884D-9600-84A3AACA3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F799F38F-8BD1-0738-B300-E93D1E968B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BDD54143-A1C5-D80E-65C9-0931B7554F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تم تنزيل هذا القالب من موقع </a:t>
            </a:r>
            <a:r>
              <a:rPr lang="en-US" dirty="0"/>
              <a:t>ingez-ppt.com</a:t>
            </a:r>
            <a:endParaRPr lang="ar-SA" dirty="0"/>
          </a:p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C0D7F39-A6C3-55AF-7C4B-FB7A49D0F5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E8193B-DAA1-4293-914C-6D5DE94531E2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2776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9BCB2-FAC5-4855-46F0-3ECC67EDD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27D4D2F9-B978-A0AD-F66F-591EE929DE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9B8DC122-0E3B-3A5C-125A-9B5B3FFAB1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تم تنزيل هذا القالب من موقع </a:t>
            </a:r>
            <a:r>
              <a:rPr lang="en-US" dirty="0"/>
              <a:t>ingez-ppt.com</a:t>
            </a:r>
            <a:endParaRPr lang="ar-SA" dirty="0"/>
          </a:p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A02ED51-5646-B098-6A24-736CDCB614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E8193B-DAA1-4293-914C-6D5DE94531E2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03801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FBE24-39CD-D155-E18F-391A23008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CCFE426A-70E4-C1D8-481A-0CD3EA9E4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4F6B1050-A828-BF8D-390B-5C51146BD2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تم تنزيل هذا القالب من موقع </a:t>
            </a:r>
            <a:r>
              <a:rPr lang="en-US" dirty="0"/>
              <a:t>ingez-ppt.com</a:t>
            </a:r>
            <a:endParaRPr lang="ar-SA" dirty="0"/>
          </a:p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D7165C5-0E26-57CB-4B9F-08B8DE7245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E8193B-DAA1-4293-914C-6D5DE94531E2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8982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7930805-A0E3-452B-AAB0-407F4F8D34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EA26482B-9A9E-464D-9678-FD493EF8ED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8D576F7-2331-41A2-AC17-0969481F3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15AA0-5221-4C17-AEB5-9ED3043663CE}" type="datetimeFigureOut">
              <a:rPr lang="ar-SA" smtClean="0"/>
              <a:t>01/12/46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C301F6D-9ADA-4CFC-AB78-BB9E36647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8CD943A-3880-41C1-9EDC-F3BD5B705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1E51-4763-4575-9B69-B7821B25968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5899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2ED8167-C7B1-47CF-BEEC-103F89981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FF43C63-833A-41C9-9B9D-421B7BF5B7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2E93E87-6382-4E64-9078-263C922CA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15AA0-5221-4C17-AEB5-9ED3043663CE}" type="datetimeFigureOut">
              <a:rPr lang="ar-SA" smtClean="0"/>
              <a:t>01/12/46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562962F-7BD7-40ED-9581-E45165F8D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C3A8F02-C36E-4602-B684-1E9D9C295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1E51-4763-4575-9B69-B7821B25968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90072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2924772D-25EC-4D44-97CF-FFB3655AD6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D2EC185-3522-452B-B39C-24C5CCA28C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5AA435B-7049-4D52-AA9C-024B58A44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15AA0-5221-4C17-AEB5-9ED3043663CE}" type="datetimeFigureOut">
              <a:rPr lang="ar-SA" smtClean="0"/>
              <a:t>01/12/46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533D889-7931-4EB2-90BB-7FAF2366B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0B38851-A1F5-44DC-ADDB-1B2643706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1E51-4763-4575-9B69-B7821B25968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79240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2BF77DF-993D-4C1E-B6C3-A7FABD085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1772C8F-5181-4F81-8AF5-B451CAB69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5613DB2-F616-4D13-9B31-432A9249A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15AA0-5221-4C17-AEB5-9ED3043663CE}" type="datetimeFigureOut">
              <a:rPr lang="ar-SA" smtClean="0"/>
              <a:t>01/12/46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7A1FF11-DFCF-45B1-B879-08C54297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5932804-1A5D-4C4B-BB3A-7E2169164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1E51-4763-4575-9B69-B7821B25968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74037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366B200-392E-4E20-BFEB-684DB480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6EDC211-EEC6-45A4-A511-7F43B11C10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C060D2D-F276-4A87-B50C-27EDBAF42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15AA0-5221-4C17-AEB5-9ED3043663CE}" type="datetimeFigureOut">
              <a:rPr lang="ar-SA" smtClean="0"/>
              <a:t>01/12/46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8B9E67F-5E6F-4A69-ACBB-04A24E62D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A2D15C2-875E-42A1-A05F-AA1C327F1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1E51-4763-4575-9B69-B7821B25968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04113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46594F7-FF9E-4B50-8B45-C8C100D89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0AC24F9-AFAD-43DC-900E-6BB9286F50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B3F3CCE-5C35-4EEF-B262-F0EA410AD7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3F5F27D-08F7-425F-9F0E-A616AFB38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15AA0-5221-4C17-AEB5-9ED3043663CE}" type="datetimeFigureOut">
              <a:rPr lang="ar-SA" smtClean="0"/>
              <a:t>01/12/46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993C422-0FB0-4D6E-BCB1-A66C59B3F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94D9A7E-AAD4-49EE-BC5A-B8615A83C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1E51-4763-4575-9B69-B7821B25968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67170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A65970B-089A-47A1-9354-E17B25895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F779153-B934-4E6E-B2D6-921983EC3D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75E9D5E-2CDC-4F61-BEFB-F22070671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5DB4B167-6682-4F50-B3B1-4B9C5731B4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4C9C9B88-2D1C-49A4-8C1C-1094E72CCA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F594CB2E-DECC-45AF-B050-02A933DCA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15AA0-5221-4C17-AEB5-9ED3043663CE}" type="datetimeFigureOut">
              <a:rPr lang="ar-SA" smtClean="0"/>
              <a:t>01/12/46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0CB93134-C2DC-4008-A2CB-413EDB0DB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10F3FDCC-2A31-497D-AE14-76D1E1638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1E51-4763-4575-9B69-B7821B25968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2667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2D1A080-E91A-4DC6-8C41-047227CD5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265091A9-7C3A-4FE9-8D81-9DF5984DD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15AA0-5221-4C17-AEB5-9ED3043663CE}" type="datetimeFigureOut">
              <a:rPr lang="ar-SA" smtClean="0"/>
              <a:t>01/12/46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67232620-0779-4C26-BE2E-5586D0337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1ACD5AB8-FFF0-40C5-B44D-62154F623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1E51-4763-4575-9B69-B7821B25968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9077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6D730C3D-5FB5-4B9E-B3E7-10C83F426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15AA0-5221-4C17-AEB5-9ED3043663CE}" type="datetimeFigureOut">
              <a:rPr lang="ar-SA" smtClean="0"/>
              <a:t>01/12/46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7B0F999C-2098-4CC7-B0AD-C5897D8BE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6BAB604-252C-4665-8CB7-C1C621F20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1E51-4763-4575-9B69-B7821B25968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35847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5C11AEF-CBB8-4A7A-A010-062802C52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4277B7E-B985-4BF6-90C3-93AE3E603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3F823C2-B621-4679-AFA7-37E16F48BC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1AEDBCB-DEEA-47DE-887D-EBE97E694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15AA0-5221-4C17-AEB5-9ED3043663CE}" type="datetimeFigureOut">
              <a:rPr lang="ar-SA" smtClean="0"/>
              <a:t>01/12/46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C19F536-0820-4989-AF6A-C22834339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7EF5789-667E-4CEA-A359-EF78F5338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1E51-4763-4575-9B69-B7821B25968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4192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277A09-A602-4159-B088-CE775B681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03B1B85B-99D6-452B-A691-91887DE607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D7EF438-0D14-4F61-82DF-98DB77B0B2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76DB8E9-31D5-4062-8AE2-66F42BC16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15AA0-5221-4C17-AEB5-9ED3043663CE}" type="datetimeFigureOut">
              <a:rPr lang="ar-SA" smtClean="0"/>
              <a:t>01/12/46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185C6CB-B828-4D90-8CDC-19829CA44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5CC68DC-0D8F-49DB-9E6E-BB2C0D7C7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1E51-4763-4575-9B69-B7821B25968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51103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FA53839A-23FB-4218-8EC4-D8F66C436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93DC974-144E-47E0-BF71-00DB076EDE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8746678-8CEE-43BD-9322-BE2E674075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15AA0-5221-4C17-AEB5-9ED3043663CE}" type="datetimeFigureOut">
              <a:rPr lang="ar-SA" smtClean="0"/>
              <a:t>01/12/46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6F29FEF-C1B1-4E65-BE7C-F064F29CA7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F3BBF6F-9633-4A52-AE8D-50D6E61278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91E51-4763-4575-9B69-B7821B259686}" type="slidenum">
              <a:rPr lang="ar-SA" smtClean="0"/>
              <a:t>‹#›</a:t>
            </a:fld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BBFF4F52-11B9-40F7-8CAE-BC1E8B2CF1B2}"/>
              </a:ext>
            </a:extLst>
          </p:cNvPr>
          <p:cNvSpPr txBox="1"/>
          <p:nvPr userDrawn="1"/>
        </p:nvSpPr>
        <p:spPr>
          <a:xfrm>
            <a:off x="399905" y="-369332"/>
            <a:ext cx="113690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400" dirty="0">
                <a:solidFill>
                  <a:schemeClr val="bg1">
                    <a:lumMod val="75000"/>
                  </a:schemeClr>
                </a:solidFill>
              </a:rPr>
              <a:t>هذا القالب من تصميم موقع انجز ( 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ingez-ppt.com</a:t>
            </a:r>
            <a:r>
              <a:rPr lang="ar-SA" sz="1400" dirty="0">
                <a:solidFill>
                  <a:schemeClr val="bg1">
                    <a:lumMod val="75000"/>
                  </a:schemeClr>
                </a:solidFill>
              </a:rPr>
              <a:t> ) : موقع عربي متخصص بتصميم قوالب البوربوينت باللغة العربية</a:t>
            </a:r>
            <a:endParaRPr lang="ar-EG" sz="1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988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3.wdp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ستطيل 23">
            <a:extLst>
              <a:ext uri="{FF2B5EF4-FFF2-40B4-BE49-F238E27FC236}">
                <a16:creationId xmlns:a16="http://schemas.microsoft.com/office/drawing/2014/main" id="{D364AA9A-F1BC-440B-9D2C-A3595D51C65D}"/>
              </a:ext>
            </a:extLst>
          </p:cNvPr>
          <p:cNvSpPr/>
          <p:nvPr/>
        </p:nvSpPr>
        <p:spPr>
          <a:xfrm>
            <a:off x="-1" y="-2601685"/>
            <a:ext cx="12192001" cy="9459686"/>
          </a:xfrm>
          <a:prstGeom prst="rect">
            <a:avLst/>
          </a:prstGeom>
          <a:blipFill>
            <a:blip r:embed="rId3">
              <a:alphaModFix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encilSketch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9B3E1E37-5776-456F-B703-1EE6DD5DD072}"/>
              </a:ext>
            </a:extLst>
          </p:cNvPr>
          <p:cNvSpPr/>
          <p:nvPr/>
        </p:nvSpPr>
        <p:spPr>
          <a:xfrm>
            <a:off x="2385639" y="1837480"/>
            <a:ext cx="7420723" cy="3667207"/>
          </a:xfrm>
          <a:prstGeom prst="roundRect">
            <a:avLst>
              <a:gd name="adj" fmla="val 50000"/>
            </a:avLst>
          </a:prstGeom>
          <a:solidFill>
            <a:srgbClr val="006666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5400" b="1" dirty="0">
              <a:latin typeface="Tajawal" panose="00000500000000000000" pitchFamily="2" charset="-78"/>
              <a:cs typeface="Tajawal" panose="00000500000000000000" pitchFamily="2" charset="-78"/>
            </a:endParaRPr>
          </a:p>
          <a:p>
            <a:pPr algn="ctr"/>
            <a:r>
              <a:rPr lang="ar-SA" sz="5400" b="1" dirty="0">
                <a:latin typeface="Tajawal" panose="00000500000000000000" pitchFamily="2" charset="-78"/>
                <a:cs typeface="Tajawal" panose="00000500000000000000" pitchFamily="2" charset="-78"/>
              </a:rPr>
              <a:t>خطة الجمعية</a:t>
            </a:r>
          </a:p>
          <a:p>
            <a:pPr algn="ctr"/>
            <a:r>
              <a:rPr lang="ar-SA" sz="2400" b="1" dirty="0">
                <a:latin typeface="Tajawal" panose="00000500000000000000" pitchFamily="2" charset="-78"/>
                <a:cs typeface="Tajawal" panose="00000500000000000000" pitchFamily="2" charset="-78"/>
              </a:rPr>
              <a:t>2025 م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D93B775B-3532-479E-B44A-4719CD6215EB}"/>
              </a:ext>
            </a:extLst>
          </p:cNvPr>
          <p:cNvSpPr/>
          <p:nvPr/>
        </p:nvSpPr>
        <p:spPr>
          <a:xfrm rot="2575519">
            <a:off x="1565153" y="5676284"/>
            <a:ext cx="809201" cy="263399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sp>
        <p:nvSpPr>
          <p:cNvPr id="14" name="شكل حر: شكل 13">
            <a:extLst>
              <a:ext uri="{FF2B5EF4-FFF2-40B4-BE49-F238E27FC236}">
                <a16:creationId xmlns:a16="http://schemas.microsoft.com/office/drawing/2014/main" id="{474BC619-12A6-4CC4-B6A8-F511C633E5DD}"/>
              </a:ext>
            </a:extLst>
          </p:cNvPr>
          <p:cNvSpPr/>
          <p:nvPr/>
        </p:nvSpPr>
        <p:spPr>
          <a:xfrm rot="13556302">
            <a:off x="10824697" y="5575741"/>
            <a:ext cx="1937185" cy="747949"/>
          </a:xfrm>
          <a:custGeom>
            <a:avLst/>
            <a:gdLst>
              <a:gd name="connsiteX0" fmla="*/ 2763752 w 2929390"/>
              <a:gd name="connsiteY0" fmla="*/ 965403 h 1131040"/>
              <a:gd name="connsiteX1" fmla="*/ 2363869 w 2929390"/>
              <a:gd name="connsiteY1" fmla="*/ 1131040 h 1131040"/>
              <a:gd name="connsiteX2" fmla="*/ 1166603 w 2929390"/>
              <a:gd name="connsiteY2" fmla="*/ 1131040 h 1131040"/>
              <a:gd name="connsiteX3" fmla="*/ 0 w 2929390"/>
              <a:gd name="connsiteY3" fmla="*/ 2036 h 1131040"/>
              <a:gd name="connsiteX4" fmla="*/ 20189 w 2929390"/>
              <a:gd name="connsiteY4" fmla="*/ 0 h 1131040"/>
              <a:gd name="connsiteX5" fmla="*/ 2363870 w 2929390"/>
              <a:gd name="connsiteY5" fmla="*/ 0 h 1131040"/>
              <a:gd name="connsiteX6" fmla="*/ 2929390 w 2929390"/>
              <a:gd name="connsiteY6" fmla="*/ 565520 h 1131040"/>
              <a:gd name="connsiteX7" fmla="*/ 2929389 w 2929390"/>
              <a:gd name="connsiteY7" fmla="*/ 565520 h 1131040"/>
              <a:gd name="connsiteX8" fmla="*/ 2763752 w 2929390"/>
              <a:gd name="connsiteY8" fmla="*/ 965403 h 1131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9390" h="1131040">
                <a:moveTo>
                  <a:pt x="2763752" y="965403"/>
                </a:moveTo>
                <a:cubicBezTo>
                  <a:pt x="2661413" y="1067742"/>
                  <a:pt x="2520032" y="1131040"/>
                  <a:pt x="2363869" y="1131040"/>
                </a:cubicBezTo>
                <a:lnTo>
                  <a:pt x="1166603" y="1131040"/>
                </a:lnTo>
                <a:lnTo>
                  <a:pt x="0" y="2036"/>
                </a:lnTo>
                <a:lnTo>
                  <a:pt x="20189" y="0"/>
                </a:lnTo>
                <a:lnTo>
                  <a:pt x="2363870" y="0"/>
                </a:lnTo>
                <a:cubicBezTo>
                  <a:pt x="2676198" y="0"/>
                  <a:pt x="2929390" y="253192"/>
                  <a:pt x="2929390" y="565520"/>
                </a:cubicBezTo>
                <a:lnTo>
                  <a:pt x="2929389" y="565520"/>
                </a:lnTo>
                <a:cubicBezTo>
                  <a:pt x="2929389" y="721684"/>
                  <a:pt x="2866091" y="863064"/>
                  <a:pt x="2763752" y="965403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 rtl="0"/>
            <a:endParaRPr lang="ar-SA" dirty="0"/>
          </a:p>
        </p:txBody>
      </p:sp>
      <p:sp>
        <p:nvSpPr>
          <p:cNvPr id="15" name="شكل حر: شكل 14">
            <a:extLst>
              <a:ext uri="{FF2B5EF4-FFF2-40B4-BE49-F238E27FC236}">
                <a16:creationId xmlns:a16="http://schemas.microsoft.com/office/drawing/2014/main" id="{CD5F4795-4C82-437E-95FE-90CA47FF5D07}"/>
              </a:ext>
            </a:extLst>
          </p:cNvPr>
          <p:cNvSpPr/>
          <p:nvPr/>
        </p:nvSpPr>
        <p:spPr>
          <a:xfrm rot="13556302" flipH="1" flipV="1">
            <a:off x="-595224" y="559177"/>
            <a:ext cx="2012975" cy="777211"/>
          </a:xfrm>
          <a:custGeom>
            <a:avLst/>
            <a:gdLst>
              <a:gd name="connsiteX0" fmla="*/ 2763752 w 2929390"/>
              <a:gd name="connsiteY0" fmla="*/ 965403 h 1131040"/>
              <a:gd name="connsiteX1" fmla="*/ 2363869 w 2929390"/>
              <a:gd name="connsiteY1" fmla="*/ 1131040 h 1131040"/>
              <a:gd name="connsiteX2" fmla="*/ 1166603 w 2929390"/>
              <a:gd name="connsiteY2" fmla="*/ 1131040 h 1131040"/>
              <a:gd name="connsiteX3" fmla="*/ 0 w 2929390"/>
              <a:gd name="connsiteY3" fmla="*/ 2036 h 1131040"/>
              <a:gd name="connsiteX4" fmla="*/ 20189 w 2929390"/>
              <a:gd name="connsiteY4" fmla="*/ 0 h 1131040"/>
              <a:gd name="connsiteX5" fmla="*/ 2363870 w 2929390"/>
              <a:gd name="connsiteY5" fmla="*/ 0 h 1131040"/>
              <a:gd name="connsiteX6" fmla="*/ 2929390 w 2929390"/>
              <a:gd name="connsiteY6" fmla="*/ 565520 h 1131040"/>
              <a:gd name="connsiteX7" fmla="*/ 2929389 w 2929390"/>
              <a:gd name="connsiteY7" fmla="*/ 565520 h 1131040"/>
              <a:gd name="connsiteX8" fmla="*/ 2763752 w 2929390"/>
              <a:gd name="connsiteY8" fmla="*/ 965403 h 1131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9390" h="1131040">
                <a:moveTo>
                  <a:pt x="2763752" y="965403"/>
                </a:moveTo>
                <a:cubicBezTo>
                  <a:pt x="2661413" y="1067742"/>
                  <a:pt x="2520032" y="1131040"/>
                  <a:pt x="2363869" y="1131040"/>
                </a:cubicBezTo>
                <a:lnTo>
                  <a:pt x="1166603" y="1131040"/>
                </a:lnTo>
                <a:lnTo>
                  <a:pt x="0" y="2036"/>
                </a:lnTo>
                <a:lnTo>
                  <a:pt x="20189" y="0"/>
                </a:lnTo>
                <a:lnTo>
                  <a:pt x="2363870" y="0"/>
                </a:lnTo>
                <a:cubicBezTo>
                  <a:pt x="2676198" y="0"/>
                  <a:pt x="2929390" y="253192"/>
                  <a:pt x="2929390" y="565520"/>
                </a:cubicBezTo>
                <a:lnTo>
                  <a:pt x="2929389" y="565520"/>
                </a:lnTo>
                <a:cubicBezTo>
                  <a:pt x="2929389" y="721684"/>
                  <a:pt x="2866091" y="863064"/>
                  <a:pt x="2763752" y="965403"/>
                </a:cubicBezTo>
                <a:close/>
              </a:path>
            </a:pathLst>
          </a:cu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 rtl="0"/>
            <a:endParaRPr lang="ar-SA" dirty="0"/>
          </a:p>
        </p:txBody>
      </p:sp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873E008E-3B1D-44FA-8921-E870257ABDED}"/>
              </a:ext>
            </a:extLst>
          </p:cNvPr>
          <p:cNvGrpSpPr/>
          <p:nvPr/>
        </p:nvGrpSpPr>
        <p:grpSpPr>
          <a:xfrm flipV="1">
            <a:off x="-39069" y="6310804"/>
            <a:ext cx="876432" cy="312420"/>
            <a:chOff x="-39069" y="226132"/>
            <a:chExt cx="876432" cy="312420"/>
          </a:xfrm>
          <a:solidFill>
            <a:srgbClr val="006666"/>
          </a:solidFill>
        </p:grpSpPr>
        <p:sp>
          <p:nvSpPr>
            <p:cNvPr id="17" name="مستطيل: زوايا مستديرة 16">
              <a:extLst>
                <a:ext uri="{FF2B5EF4-FFF2-40B4-BE49-F238E27FC236}">
                  <a16:creationId xmlns:a16="http://schemas.microsoft.com/office/drawing/2014/main" id="{2B399677-1C51-4FEF-A24D-D6EEEC7AB547}"/>
                </a:ext>
              </a:extLst>
            </p:cNvPr>
            <p:cNvSpPr/>
            <p:nvPr/>
          </p:nvSpPr>
          <p:spPr>
            <a:xfrm rot="8235463">
              <a:off x="199057" y="226132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18" name="مستطيل: زوايا مستديرة 17">
              <a:extLst>
                <a:ext uri="{FF2B5EF4-FFF2-40B4-BE49-F238E27FC236}">
                  <a16:creationId xmlns:a16="http://schemas.microsoft.com/office/drawing/2014/main" id="{261045A1-63F0-4373-BD56-FB9F756E4BB0}"/>
                </a:ext>
              </a:extLst>
            </p:cNvPr>
            <p:cNvSpPr/>
            <p:nvPr/>
          </p:nvSpPr>
          <p:spPr>
            <a:xfrm rot="8235463">
              <a:off x="147622" y="492833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19" name="مستطيل: زوايا مستديرة 18">
              <a:extLst>
                <a:ext uri="{FF2B5EF4-FFF2-40B4-BE49-F238E27FC236}">
                  <a16:creationId xmlns:a16="http://schemas.microsoft.com/office/drawing/2014/main" id="{F273592E-910B-4B45-A3FA-38F5F373E608}"/>
                </a:ext>
              </a:extLst>
            </p:cNvPr>
            <p:cNvSpPr/>
            <p:nvPr/>
          </p:nvSpPr>
          <p:spPr>
            <a:xfrm rot="8235463">
              <a:off x="-39069" y="243561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pic>
        <p:nvPicPr>
          <p:cNvPr id="5" name="صورة 4" descr="صورة تحتوي على الرسومات, تصميم الجرافيك, الخط, قصاصة فنية&#10;&#10;تم إنشاء الوصف تلقائياً">
            <a:extLst>
              <a:ext uri="{FF2B5EF4-FFF2-40B4-BE49-F238E27FC236}">
                <a16:creationId xmlns:a16="http://schemas.microsoft.com/office/drawing/2014/main" id="{335B2986-180C-68FD-45E6-D1E43D9382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encilGrayscal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05967" y="27705"/>
            <a:ext cx="1209618" cy="1325608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9EC8A950-47E0-4A71-A0AA-32FEF1E98A7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495437" y="2216600"/>
            <a:ext cx="1025605" cy="112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948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7D545-8F1D-D2CD-6E45-28A8EB113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مجموعة 14">
            <a:extLst>
              <a:ext uri="{FF2B5EF4-FFF2-40B4-BE49-F238E27FC236}">
                <a16:creationId xmlns:a16="http://schemas.microsoft.com/office/drawing/2014/main" id="{22A151F7-F3B6-4A52-14E1-649E73A6FED8}"/>
              </a:ext>
            </a:extLst>
          </p:cNvPr>
          <p:cNvGrpSpPr/>
          <p:nvPr/>
        </p:nvGrpSpPr>
        <p:grpSpPr>
          <a:xfrm>
            <a:off x="9394414" y="1341405"/>
            <a:ext cx="2004060" cy="0"/>
            <a:chOff x="3215640" y="3169920"/>
            <a:chExt cx="2004060" cy="0"/>
          </a:xfrm>
        </p:grpSpPr>
        <p:cxnSp>
          <p:nvCxnSpPr>
            <p:cNvPr id="12" name="رابط مستقيم 11">
              <a:extLst>
                <a:ext uri="{FF2B5EF4-FFF2-40B4-BE49-F238E27FC236}">
                  <a16:creationId xmlns:a16="http://schemas.microsoft.com/office/drawing/2014/main" id="{0F026528-E9CD-B27E-2B05-9E44CE53EE6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83380" y="3169920"/>
              <a:ext cx="1036320" cy="0"/>
            </a:xfrm>
            <a:prstGeom prst="line">
              <a:avLst/>
            </a:prstGeom>
            <a:ln w="4762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رابط مستقيم 13">
              <a:extLst>
                <a:ext uri="{FF2B5EF4-FFF2-40B4-BE49-F238E27FC236}">
                  <a16:creationId xmlns:a16="http://schemas.microsoft.com/office/drawing/2014/main" id="{E4FFFAA2-5A4B-7B3C-DDBB-41B5125038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15640" y="3169920"/>
              <a:ext cx="1036320" cy="0"/>
            </a:xfrm>
            <a:prstGeom prst="line">
              <a:avLst/>
            </a:prstGeom>
            <a:ln w="476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2AA2C6B2-0731-2EA2-C483-A21E30821E98}"/>
              </a:ext>
            </a:extLst>
          </p:cNvPr>
          <p:cNvGrpSpPr/>
          <p:nvPr/>
        </p:nvGrpSpPr>
        <p:grpSpPr>
          <a:xfrm>
            <a:off x="-39069" y="226132"/>
            <a:ext cx="876432" cy="312420"/>
            <a:chOff x="-39069" y="226132"/>
            <a:chExt cx="876432" cy="312420"/>
          </a:xfrm>
          <a:solidFill>
            <a:srgbClr val="006666"/>
          </a:solidFill>
        </p:grpSpPr>
        <p:sp>
          <p:nvSpPr>
            <p:cNvPr id="16" name="مستطيل: زوايا مستديرة 15">
              <a:extLst>
                <a:ext uri="{FF2B5EF4-FFF2-40B4-BE49-F238E27FC236}">
                  <a16:creationId xmlns:a16="http://schemas.microsoft.com/office/drawing/2014/main" id="{D69299C6-91ED-F131-DE67-4E68C883652B}"/>
                </a:ext>
              </a:extLst>
            </p:cNvPr>
            <p:cNvSpPr/>
            <p:nvPr/>
          </p:nvSpPr>
          <p:spPr>
            <a:xfrm rot="8235463">
              <a:off x="199057" y="226132"/>
              <a:ext cx="638306" cy="45719"/>
            </a:xfrm>
            <a:prstGeom prst="roundRect">
              <a:avLst>
                <a:gd name="adj" fmla="val 5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17" name="مستطيل: زوايا مستديرة 16">
              <a:extLst>
                <a:ext uri="{FF2B5EF4-FFF2-40B4-BE49-F238E27FC236}">
                  <a16:creationId xmlns:a16="http://schemas.microsoft.com/office/drawing/2014/main" id="{693A2C80-3BC5-66C4-A722-AF5F5CDBC70A}"/>
                </a:ext>
              </a:extLst>
            </p:cNvPr>
            <p:cNvSpPr/>
            <p:nvPr/>
          </p:nvSpPr>
          <p:spPr>
            <a:xfrm rot="8235463">
              <a:off x="147622" y="492833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18" name="مستطيل: زوايا مستديرة 17">
              <a:extLst>
                <a:ext uri="{FF2B5EF4-FFF2-40B4-BE49-F238E27FC236}">
                  <a16:creationId xmlns:a16="http://schemas.microsoft.com/office/drawing/2014/main" id="{470D4A8C-D327-DC5E-8C99-65E3F6DC7BF9}"/>
                </a:ext>
              </a:extLst>
            </p:cNvPr>
            <p:cNvSpPr/>
            <p:nvPr/>
          </p:nvSpPr>
          <p:spPr>
            <a:xfrm rot="8235463">
              <a:off x="-39069" y="243561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5D1A3493-924A-D2A7-26FF-4E23D6A88101}"/>
              </a:ext>
            </a:extLst>
          </p:cNvPr>
          <p:cNvGrpSpPr/>
          <p:nvPr/>
        </p:nvGrpSpPr>
        <p:grpSpPr>
          <a:xfrm flipV="1">
            <a:off x="-39069" y="6310804"/>
            <a:ext cx="876432" cy="312420"/>
            <a:chOff x="-39069" y="226132"/>
            <a:chExt cx="876432" cy="312420"/>
          </a:xfrm>
          <a:solidFill>
            <a:srgbClr val="00B050"/>
          </a:solidFill>
        </p:grpSpPr>
        <p:sp>
          <p:nvSpPr>
            <p:cNvPr id="25" name="مستطيل: زوايا مستديرة 24">
              <a:extLst>
                <a:ext uri="{FF2B5EF4-FFF2-40B4-BE49-F238E27FC236}">
                  <a16:creationId xmlns:a16="http://schemas.microsoft.com/office/drawing/2014/main" id="{96A1AA69-0BA1-146E-052A-5E5EE4AA7497}"/>
                </a:ext>
              </a:extLst>
            </p:cNvPr>
            <p:cNvSpPr/>
            <p:nvPr/>
          </p:nvSpPr>
          <p:spPr>
            <a:xfrm rot="8235463">
              <a:off x="199057" y="226132"/>
              <a:ext cx="638306" cy="45719"/>
            </a:xfrm>
            <a:prstGeom prst="roundRect">
              <a:avLst>
                <a:gd name="adj" fmla="val 50000"/>
              </a:avLst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26" name="مستطيل: زوايا مستديرة 25">
              <a:extLst>
                <a:ext uri="{FF2B5EF4-FFF2-40B4-BE49-F238E27FC236}">
                  <a16:creationId xmlns:a16="http://schemas.microsoft.com/office/drawing/2014/main" id="{4EC56595-47DB-EFAC-8E02-6FFC78F47E1C}"/>
                </a:ext>
              </a:extLst>
            </p:cNvPr>
            <p:cNvSpPr/>
            <p:nvPr/>
          </p:nvSpPr>
          <p:spPr>
            <a:xfrm rot="8235463">
              <a:off x="147622" y="492833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27" name="مستطيل: زوايا مستديرة 26">
              <a:extLst>
                <a:ext uri="{FF2B5EF4-FFF2-40B4-BE49-F238E27FC236}">
                  <a16:creationId xmlns:a16="http://schemas.microsoft.com/office/drawing/2014/main" id="{68669741-E8C2-6C1A-5A12-2919701FE8BB}"/>
                </a:ext>
              </a:extLst>
            </p:cNvPr>
            <p:cNvSpPr/>
            <p:nvPr/>
          </p:nvSpPr>
          <p:spPr>
            <a:xfrm rot="8235463">
              <a:off x="-39069" y="243561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sp>
        <p:nvSpPr>
          <p:cNvPr id="2" name="مثلث قائم الزاوية 1">
            <a:extLst>
              <a:ext uri="{FF2B5EF4-FFF2-40B4-BE49-F238E27FC236}">
                <a16:creationId xmlns:a16="http://schemas.microsoft.com/office/drawing/2014/main" id="{5A165B89-566E-B7BD-4FF2-D36E9228BA06}"/>
              </a:ext>
            </a:extLst>
          </p:cNvPr>
          <p:cNvSpPr/>
          <p:nvPr/>
        </p:nvSpPr>
        <p:spPr>
          <a:xfrm flipH="1">
            <a:off x="10439842" y="5677786"/>
            <a:ext cx="1752158" cy="1227588"/>
          </a:xfrm>
          <a:prstGeom prst="rtTriangle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" name="صورة 19" descr="صورة تحتوي على الرسومات, تصميم الجرافيك, الخط, قصاصة فنية&#10;&#10;تم إنشاء الوصف تلقائياً">
            <a:extLst>
              <a:ext uri="{FF2B5EF4-FFF2-40B4-BE49-F238E27FC236}">
                <a16:creationId xmlns:a16="http://schemas.microsoft.com/office/drawing/2014/main" id="{573127C1-B09E-41F6-A0F4-6FCC470A3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534" y="364369"/>
            <a:ext cx="1252853" cy="1372989"/>
          </a:xfrm>
          <a:prstGeom prst="rect">
            <a:avLst/>
          </a:prstGeom>
        </p:spPr>
      </p:pic>
      <p:sp>
        <p:nvSpPr>
          <p:cNvPr id="21" name="مربع نص 20">
            <a:extLst>
              <a:ext uri="{FF2B5EF4-FFF2-40B4-BE49-F238E27FC236}">
                <a16:creationId xmlns:a16="http://schemas.microsoft.com/office/drawing/2014/main" id="{E131FD21-5583-471F-A872-0EBF4574DB7B}"/>
              </a:ext>
            </a:extLst>
          </p:cNvPr>
          <p:cNvSpPr txBox="1"/>
          <p:nvPr/>
        </p:nvSpPr>
        <p:spPr>
          <a:xfrm>
            <a:off x="9060873" y="639506"/>
            <a:ext cx="245292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احصائيات</a:t>
            </a:r>
          </a:p>
        </p:txBody>
      </p:sp>
      <p:pic>
        <p:nvPicPr>
          <p:cNvPr id="22" name="صورة 21" descr="صورة تحتوي على لقطة شاشة, التصميم, الرسومات, الخط&#10;&#10;تم إنشاء الوصف تلقائياً">
            <a:extLst>
              <a:ext uri="{FF2B5EF4-FFF2-40B4-BE49-F238E27FC236}">
                <a16:creationId xmlns:a16="http://schemas.microsoft.com/office/drawing/2014/main" id="{4D441AE8-8610-446D-BA3A-3F267460E21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70" t="6251" r="11183" b="68626"/>
          <a:stretch/>
        </p:blipFill>
        <p:spPr>
          <a:xfrm>
            <a:off x="8628812" y="2099269"/>
            <a:ext cx="879455" cy="967242"/>
          </a:xfrm>
          <a:prstGeom prst="rect">
            <a:avLst/>
          </a:prstGeom>
        </p:spPr>
      </p:pic>
      <p:pic>
        <p:nvPicPr>
          <p:cNvPr id="23" name="صورة 22" descr="صورة تحتوي على لقطة شاشة, التصميم, الرسومات, الخط&#10;&#10;تم إنشاء الوصف تلقائياً">
            <a:extLst>
              <a:ext uri="{FF2B5EF4-FFF2-40B4-BE49-F238E27FC236}">
                <a16:creationId xmlns:a16="http://schemas.microsoft.com/office/drawing/2014/main" id="{038E48CE-9673-4561-8010-A1CE9CADF1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70" t="66983" r="11183" b="7894"/>
          <a:stretch/>
        </p:blipFill>
        <p:spPr>
          <a:xfrm>
            <a:off x="2994861" y="2244436"/>
            <a:ext cx="663549" cy="729785"/>
          </a:xfrm>
          <a:prstGeom prst="rect">
            <a:avLst/>
          </a:prstGeom>
        </p:spPr>
      </p:pic>
      <p:pic>
        <p:nvPicPr>
          <p:cNvPr id="28" name="صورة 27" descr="صورة تحتوي على لقطة شاشة, التصميم, الرسومات, الخط&#10;&#10;تم إنشاء الوصف تلقائياً">
            <a:extLst>
              <a:ext uri="{FF2B5EF4-FFF2-40B4-BE49-F238E27FC236}">
                <a16:creationId xmlns:a16="http://schemas.microsoft.com/office/drawing/2014/main" id="{0F013D73-E96E-4FAE-B69B-1891819F9E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2" t="6251" r="61031" b="68626"/>
          <a:stretch/>
        </p:blipFill>
        <p:spPr>
          <a:xfrm>
            <a:off x="5753987" y="2053549"/>
            <a:ext cx="879455" cy="967242"/>
          </a:xfrm>
          <a:prstGeom prst="rect">
            <a:avLst/>
          </a:prstGeom>
        </p:spPr>
      </p:pic>
      <p:sp>
        <p:nvSpPr>
          <p:cNvPr id="30" name="عنوان 3">
            <a:extLst>
              <a:ext uri="{FF2B5EF4-FFF2-40B4-BE49-F238E27FC236}">
                <a16:creationId xmlns:a16="http://schemas.microsoft.com/office/drawing/2014/main" id="{2CAC4F48-CB78-4A86-82F1-86683FDB8E8B}"/>
              </a:ext>
            </a:extLst>
          </p:cNvPr>
          <p:cNvSpPr txBox="1">
            <a:spLocks/>
          </p:cNvSpPr>
          <p:nvPr/>
        </p:nvSpPr>
        <p:spPr>
          <a:xfrm>
            <a:off x="8279091" y="3032064"/>
            <a:ext cx="1560608" cy="377798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1600" dirty="0">
                <a:solidFill>
                  <a:srgbClr val="006666"/>
                </a:solidFill>
                <a:latin typeface="Bahnschrift SemiBold" panose="020B0502040204020203" pitchFamily="34" charset="0"/>
                <a:ea typeface="+mn-ea"/>
                <a:cs typeface="+mn-cs"/>
              </a:rPr>
              <a:t>مبلغ المشروع</a:t>
            </a:r>
            <a:endParaRPr lang="ar-YE" sz="1600" dirty="0">
              <a:solidFill>
                <a:srgbClr val="006666"/>
              </a:solidFill>
              <a:latin typeface="Bahnschrift SemiBold" panose="020B0502040204020203" pitchFamily="34" charset="0"/>
              <a:ea typeface="+mn-ea"/>
              <a:cs typeface="+mn-cs"/>
            </a:endParaRPr>
          </a:p>
        </p:txBody>
      </p:sp>
      <p:sp>
        <p:nvSpPr>
          <p:cNvPr id="32" name="عنوان 3">
            <a:extLst>
              <a:ext uri="{FF2B5EF4-FFF2-40B4-BE49-F238E27FC236}">
                <a16:creationId xmlns:a16="http://schemas.microsoft.com/office/drawing/2014/main" id="{F6A38A36-E8FD-4411-9FA6-39533F46BDCF}"/>
              </a:ext>
            </a:extLst>
          </p:cNvPr>
          <p:cNvSpPr txBox="1">
            <a:spLocks/>
          </p:cNvSpPr>
          <p:nvPr/>
        </p:nvSpPr>
        <p:spPr>
          <a:xfrm>
            <a:off x="5278049" y="2986421"/>
            <a:ext cx="1821874" cy="377798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SA" sz="1600" dirty="0">
                <a:solidFill>
                  <a:srgbClr val="006666"/>
                </a:solidFill>
                <a:latin typeface="Bahnschrift SemiBold" panose="020B0502040204020203" pitchFamily="34" charset="0"/>
                <a:ea typeface="+mn-ea"/>
                <a:cs typeface="+mn-cs"/>
              </a:rPr>
              <a:t>اجمالي المستفيدين</a:t>
            </a:r>
            <a:endParaRPr lang="ar-YE" sz="1600" dirty="0">
              <a:solidFill>
                <a:srgbClr val="006666"/>
              </a:solidFill>
              <a:latin typeface="Bahnschrift SemiBold" panose="020B0502040204020203" pitchFamily="34" charset="0"/>
              <a:ea typeface="+mn-ea"/>
              <a:cs typeface="+mn-cs"/>
            </a:endParaRPr>
          </a:p>
        </p:txBody>
      </p:sp>
      <p:sp>
        <p:nvSpPr>
          <p:cNvPr id="33" name="عنوان 3">
            <a:extLst>
              <a:ext uri="{FF2B5EF4-FFF2-40B4-BE49-F238E27FC236}">
                <a16:creationId xmlns:a16="http://schemas.microsoft.com/office/drawing/2014/main" id="{981ED0ED-3A48-4D5A-A263-6EBB46D6F87F}"/>
              </a:ext>
            </a:extLst>
          </p:cNvPr>
          <p:cNvSpPr txBox="1">
            <a:spLocks/>
          </p:cNvSpPr>
          <p:nvPr/>
        </p:nvSpPr>
        <p:spPr>
          <a:xfrm>
            <a:off x="2457799" y="3007980"/>
            <a:ext cx="1737672" cy="377798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1600" dirty="0">
                <a:solidFill>
                  <a:srgbClr val="006666"/>
                </a:solidFill>
                <a:latin typeface="Bahnschrift SemiBold" panose="020B0502040204020203" pitchFamily="34" charset="0"/>
                <a:ea typeface="+mn-ea"/>
                <a:cs typeface="+mn-cs"/>
              </a:rPr>
              <a:t>اجمالي المشاريع</a:t>
            </a:r>
            <a:endParaRPr lang="ar-YE" sz="1600" dirty="0">
              <a:solidFill>
                <a:srgbClr val="006666"/>
              </a:solidFill>
              <a:latin typeface="Bahnschrift SemiBol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1D117AB4-BC6B-42C3-8BFC-144ED4351B5A}"/>
              </a:ext>
            </a:extLst>
          </p:cNvPr>
          <p:cNvSpPr/>
          <p:nvPr/>
        </p:nvSpPr>
        <p:spPr>
          <a:xfrm>
            <a:off x="7843223" y="3351728"/>
            <a:ext cx="2395790" cy="748141"/>
          </a:xfrm>
          <a:prstGeom prst="roundRect">
            <a:avLst>
              <a:gd name="adj" fmla="val 50000"/>
            </a:avLst>
          </a:prstGeom>
          <a:solidFill>
            <a:srgbClr val="0066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latin typeface="Bahnschrift SemiBold" panose="020B0502040204020203" pitchFamily="34" charset="0"/>
              </a:rPr>
              <a:t> </a:t>
            </a:r>
            <a:r>
              <a:rPr lang="ar-SA" dirty="0">
                <a:latin typeface="Bahnschrift SemiBold" panose="020B0502040204020203" pitchFamily="34" charset="0"/>
              </a:rPr>
              <a:t> </a:t>
            </a:r>
            <a:r>
              <a:rPr lang="en-US" dirty="0">
                <a:latin typeface="Bahnschrift SemiBold" panose="020B0502040204020203" pitchFamily="34" charset="0"/>
              </a:rPr>
              <a:t>  </a:t>
            </a:r>
            <a:r>
              <a:rPr lang="en-US" sz="1600" dirty="0">
                <a:latin typeface="Bahnschrift SemiBold" panose="020B0502040204020203" pitchFamily="34" charset="0"/>
              </a:rPr>
              <a:t>11,917,530</a:t>
            </a:r>
            <a:r>
              <a:rPr lang="en-US" dirty="0">
                <a:latin typeface="Bahnschrift SemiBold" panose="020B0502040204020203" pitchFamily="34" charset="0"/>
              </a:rPr>
              <a:t> </a:t>
            </a:r>
            <a:r>
              <a:rPr lang="ar-SA" dirty="0">
                <a:latin typeface="Bahnschrift SemiBold" panose="020B0502040204020203" pitchFamily="34" charset="0"/>
              </a:rPr>
              <a:t>ريال</a:t>
            </a:r>
          </a:p>
        </p:txBody>
      </p:sp>
      <p:sp>
        <p:nvSpPr>
          <p:cNvPr id="34" name="مستطيل: زوايا مستديرة 33">
            <a:extLst>
              <a:ext uri="{FF2B5EF4-FFF2-40B4-BE49-F238E27FC236}">
                <a16:creationId xmlns:a16="http://schemas.microsoft.com/office/drawing/2014/main" id="{CD480431-309B-4AAA-BC9A-0F02088DF58E}"/>
              </a:ext>
            </a:extLst>
          </p:cNvPr>
          <p:cNvSpPr/>
          <p:nvPr/>
        </p:nvSpPr>
        <p:spPr>
          <a:xfrm>
            <a:off x="5039386" y="3345999"/>
            <a:ext cx="2395790" cy="748141"/>
          </a:xfrm>
          <a:prstGeom prst="roundRect">
            <a:avLst>
              <a:gd name="adj" fmla="val 50000"/>
            </a:avLst>
          </a:prstGeom>
          <a:solidFill>
            <a:srgbClr val="0066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latin typeface="Bahnschrift SemiBold" panose="020B0502040204020203" pitchFamily="34" charset="0"/>
              </a:rPr>
              <a:t>6085  مستفيد</a:t>
            </a:r>
          </a:p>
        </p:txBody>
      </p:sp>
      <p:sp>
        <p:nvSpPr>
          <p:cNvPr id="35" name="مستطيل: زوايا مستديرة 34">
            <a:extLst>
              <a:ext uri="{FF2B5EF4-FFF2-40B4-BE49-F238E27FC236}">
                <a16:creationId xmlns:a16="http://schemas.microsoft.com/office/drawing/2014/main" id="{305EB202-D23D-4265-8161-E004E0A14537}"/>
              </a:ext>
            </a:extLst>
          </p:cNvPr>
          <p:cNvSpPr/>
          <p:nvPr/>
        </p:nvSpPr>
        <p:spPr>
          <a:xfrm>
            <a:off x="2158552" y="3345999"/>
            <a:ext cx="2395790" cy="748141"/>
          </a:xfrm>
          <a:prstGeom prst="roundRect">
            <a:avLst>
              <a:gd name="adj" fmla="val 50000"/>
            </a:avLst>
          </a:prstGeom>
          <a:solidFill>
            <a:srgbClr val="0066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latin typeface="Bahnschrift SemiBold" panose="020B0502040204020203" pitchFamily="34" charset="0"/>
              </a:rPr>
              <a:t>32  مشروع</a:t>
            </a:r>
          </a:p>
        </p:txBody>
      </p:sp>
    </p:spTree>
    <p:extLst>
      <p:ext uri="{BB962C8B-B14F-4D97-AF65-F5344CB8AC3E}">
        <p14:creationId xmlns:p14="http://schemas.microsoft.com/office/powerpoint/2010/main" val="36284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03C-3CFF-0BA4-8456-CE292032A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مستطيل 25">
            <a:extLst>
              <a:ext uri="{FF2B5EF4-FFF2-40B4-BE49-F238E27FC236}">
                <a16:creationId xmlns:a16="http://schemas.microsoft.com/office/drawing/2014/main" id="{B19317A2-381E-ACF3-D33F-E654B5F3652C}"/>
              </a:ext>
            </a:extLst>
          </p:cNvPr>
          <p:cNvSpPr/>
          <p:nvPr/>
        </p:nvSpPr>
        <p:spPr>
          <a:xfrm>
            <a:off x="-1" y="-1996067"/>
            <a:ext cx="12192001" cy="8854068"/>
          </a:xfrm>
          <a:prstGeom prst="rect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encilSketch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225EFA6A-67D9-571E-37A3-D0FBA82BF56F}"/>
              </a:ext>
            </a:extLst>
          </p:cNvPr>
          <p:cNvSpPr/>
          <p:nvPr/>
        </p:nvSpPr>
        <p:spPr>
          <a:xfrm>
            <a:off x="1055757" y="1798537"/>
            <a:ext cx="9794787" cy="3183038"/>
          </a:xfrm>
          <a:prstGeom prst="roundRect">
            <a:avLst>
              <a:gd name="adj" fmla="val 50000"/>
            </a:avLst>
          </a:prstGeom>
          <a:solidFill>
            <a:srgbClr val="006666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600" b="1" dirty="0">
                <a:latin typeface="Tajawal" panose="00000500000000000000" pitchFamily="2" charset="-78"/>
                <a:cs typeface="Tajawal" panose="00000500000000000000" pitchFamily="2" charset="-78"/>
              </a:rPr>
              <a:t>    شكرًا لكم</a:t>
            </a:r>
          </a:p>
          <a:p>
            <a:pPr algn="ctr"/>
            <a:endParaRPr lang="ar-SA" b="1" dirty="0">
              <a:latin typeface="Tajawal" panose="00000500000000000000" pitchFamily="2" charset="-78"/>
              <a:cs typeface="Tajawal" panose="00000500000000000000" pitchFamily="2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7EB550E2-8ACF-B0EB-DC1F-25C1829AB0CA}"/>
              </a:ext>
            </a:extLst>
          </p:cNvPr>
          <p:cNvSpPr/>
          <p:nvPr/>
        </p:nvSpPr>
        <p:spPr>
          <a:xfrm rot="2575519">
            <a:off x="1565153" y="5676284"/>
            <a:ext cx="809201" cy="263399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sp>
        <p:nvSpPr>
          <p:cNvPr id="14" name="شكل حر: شكل 13">
            <a:extLst>
              <a:ext uri="{FF2B5EF4-FFF2-40B4-BE49-F238E27FC236}">
                <a16:creationId xmlns:a16="http://schemas.microsoft.com/office/drawing/2014/main" id="{5B3B56C0-F9F7-84ED-4515-69F4551C655D}"/>
              </a:ext>
            </a:extLst>
          </p:cNvPr>
          <p:cNvSpPr/>
          <p:nvPr/>
        </p:nvSpPr>
        <p:spPr>
          <a:xfrm rot="13556302">
            <a:off x="10835692" y="5575741"/>
            <a:ext cx="1937185" cy="747949"/>
          </a:xfrm>
          <a:custGeom>
            <a:avLst/>
            <a:gdLst>
              <a:gd name="connsiteX0" fmla="*/ 2763752 w 2929390"/>
              <a:gd name="connsiteY0" fmla="*/ 965403 h 1131040"/>
              <a:gd name="connsiteX1" fmla="*/ 2363869 w 2929390"/>
              <a:gd name="connsiteY1" fmla="*/ 1131040 h 1131040"/>
              <a:gd name="connsiteX2" fmla="*/ 1166603 w 2929390"/>
              <a:gd name="connsiteY2" fmla="*/ 1131040 h 1131040"/>
              <a:gd name="connsiteX3" fmla="*/ 0 w 2929390"/>
              <a:gd name="connsiteY3" fmla="*/ 2036 h 1131040"/>
              <a:gd name="connsiteX4" fmla="*/ 20189 w 2929390"/>
              <a:gd name="connsiteY4" fmla="*/ 0 h 1131040"/>
              <a:gd name="connsiteX5" fmla="*/ 2363870 w 2929390"/>
              <a:gd name="connsiteY5" fmla="*/ 0 h 1131040"/>
              <a:gd name="connsiteX6" fmla="*/ 2929390 w 2929390"/>
              <a:gd name="connsiteY6" fmla="*/ 565520 h 1131040"/>
              <a:gd name="connsiteX7" fmla="*/ 2929389 w 2929390"/>
              <a:gd name="connsiteY7" fmla="*/ 565520 h 1131040"/>
              <a:gd name="connsiteX8" fmla="*/ 2763752 w 2929390"/>
              <a:gd name="connsiteY8" fmla="*/ 965403 h 1131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9390" h="1131040">
                <a:moveTo>
                  <a:pt x="2763752" y="965403"/>
                </a:moveTo>
                <a:cubicBezTo>
                  <a:pt x="2661413" y="1067742"/>
                  <a:pt x="2520032" y="1131040"/>
                  <a:pt x="2363869" y="1131040"/>
                </a:cubicBezTo>
                <a:lnTo>
                  <a:pt x="1166603" y="1131040"/>
                </a:lnTo>
                <a:lnTo>
                  <a:pt x="0" y="2036"/>
                </a:lnTo>
                <a:lnTo>
                  <a:pt x="20189" y="0"/>
                </a:lnTo>
                <a:lnTo>
                  <a:pt x="2363870" y="0"/>
                </a:lnTo>
                <a:cubicBezTo>
                  <a:pt x="2676198" y="0"/>
                  <a:pt x="2929390" y="253192"/>
                  <a:pt x="2929390" y="565520"/>
                </a:cubicBezTo>
                <a:lnTo>
                  <a:pt x="2929389" y="565520"/>
                </a:lnTo>
                <a:cubicBezTo>
                  <a:pt x="2929389" y="721684"/>
                  <a:pt x="2866091" y="863064"/>
                  <a:pt x="2763752" y="965403"/>
                </a:cubicBezTo>
                <a:close/>
              </a:path>
            </a:pathLst>
          </a:cu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 rtl="0"/>
            <a:endParaRPr lang="ar-SA" dirty="0"/>
          </a:p>
        </p:txBody>
      </p:sp>
      <p:sp>
        <p:nvSpPr>
          <p:cNvPr id="15" name="شكل حر: شكل 14">
            <a:extLst>
              <a:ext uri="{FF2B5EF4-FFF2-40B4-BE49-F238E27FC236}">
                <a16:creationId xmlns:a16="http://schemas.microsoft.com/office/drawing/2014/main" id="{DDFB1DA7-AE8D-C2C1-347F-5E0E8E4715AD}"/>
              </a:ext>
            </a:extLst>
          </p:cNvPr>
          <p:cNvSpPr/>
          <p:nvPr/>
        </p:nvSpPr>
        <p:spPr>
          <a:xfrm rot="13556302" flipH="1" flipV="1">
            <a:off x="-595224" y="559177"/>
            <a:ext cx="2012975" cy="777211"/>
          </a:xfrm>
          <a:custGeom>
            <a:avLst/>
            <a:gdLst>
              <a:gd name="connsiteX0" fmla="*/ 2763752 w 2929390"/>
              <a:gd name="connsiteY0" fmla="*/ 965403 h 1131040"/>
              <a:gd name="connsiteX1" fmla="*/ 2363869 w 2929390"/>
              <a:gd name="connsiteY1" fmla="*/ 1131040 h 1131040"/>
              <a:gd name="connsiteX2" fmla="*/ 1166603 w 2929390"/>
              <a:gd name="connsiteY2" fmla="*/ 1131040 h 1131040"/>
              <a:gd name="connsiteX3" fmla="*/ 0 w 2929390"/>
              <a:gd name="connsiteY3" fmla="*/ 2036 h 1131040"/>
              <a:gd name="connsiteX4" fmla="*/ 20189 w 2929390"/>
              <a:gd name="connsiteY4" fmla="*/ 0 h 1131040"/>
              <a:gd name="connsiteX5" fmla="*/ 2363870 w 2929390"/>
              <a:gd name="connsiteY5" fmla="*/ 0 h 1131040"/>
              <a:gd name="connsiteX6" fmla="*/ 2929390 w 2929390"/>
              <a:gd name="connsiteY6" fmla="*/ 565520 h 1131040"/>
              <a:gd name="connsiteX7" fmla="*/ 2929389 w 2929390"/>
              <a:gd name="connsiteY7" fmla="*/ 565520 h 1131040"/>
              <a:gd name="connsiteX8" fmla="*/ 2763752 w 2929390"/>
              <a:gd name="connsiteY8" fmla="*/ 965403 h 1131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9390" h="1131040">
                <a:moveTo>
                  <a:pt x="2763752" y="965403"/>
                </a:moveTo>
                <a:cubicBezTo>
                  <a:pt x="2661413" y="1067742"/>
                  <a:pt x="2520032" y="1131040"/>
                  <a:pt x="2363869" y="1131040"/>
                </a:cubicBezTo>
                <a:lnTo>
                  <a:pt x="1166603" y="1131040"/>
                </a:lnTo>
                <a:lnTo>
                  <a:pt x="0" y="2036"/>
                </a:lnTo>
                <a:lnTo>
                  <a:pt x="20189" y="0"/>
                </a:lnTo>
                <a:lnTo>
                  <a:pt x="2363870" y="0"/>
                </a:lnTo>
                <a:cubicBezTo>
                  <a:pt x="2676198" y="0"/>
                  <a:pt x="2929390" y="253192"/>
                  <a:pt x="2929390" y="565520"/>
                </a:cubicBezTo>
                <a:lnTo>
                  <a:pt x="2929389" y="565520"/>
                </a:lnTo>
                <a:cubicBezTo>
                  <a:pt x="2929389" y="721684"/>
                  <a:pt x="2866091" y="863064"/>
                  <a:pt x="2763752" y="965403"/>
                </a:cubicBezTo>
                <a:close/>
              </a:path>
            </a:pathLst>
          </a:cu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 rtl="0"/>
            <a:endParaRPr lang="ar-SA" dirty="0"/>
          </a:p>
        </p:txBody>
      </p:sp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86F44A36-6FDB-8DEE-0DA4-C24F18A215B6}"/>
              </a:ext>
            </a:extLst>
          </p:cNvPr>
          <p:cNvGrpSpPr/>
          <p:nvPr/>
        </p:nvGrpSpPr>
        <p:grpSpPr>
          <a:xfrm flipV="1">
            <a:off x="-39069" y="6310804"/>
            <a:ext cx="876432" cy="312420"/>
            <a:chOff x="-39069" y="226132"/>
            <a:chExt cx="876432" cy="312420"/>
          </a:xfrm>
          <a:solidFill>
            <a:srgbClr val="006666"/>
          </a:solidFill>
        </p:grpSpPr>
        <p:sp>
          <p:nvSpPr>
            <p:cNvPr id="17" name="مستطيل: زوايا مستديرة 16">
              <a:extLst>
                <a:ext uri="{FF2B5EF4-FFF2-40B4-BE49-F238E27FC236}">
                  <a16:creationId xmlns:a16="http://schemas.microsoft.com/office/drawing/2014/main" id="{E0C1F73E-6922-06D5-D65B-DE4991D91755}"/>
                </a:ext>
              </a:extLst>
            </p:cNvPr>
            <p:cNvSpPr/>
            <p:nvPr/>
          </p:nvSpPr>
          <p:spPr>
            <a:xfrm rot="8235463">
              <a:off x="199057" y="226132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18" name="مستطيل: زوايا مستديرة 17">
              <a:extLst>
                <a:ext uri="{FF2B5EF4-FFF2-40B4-BE49-F238E27FC236}">
                  <a16:creationId xmlns:a16="http://schemas.microsoft.com/office/drawing/2014/main" id="{1C7DB78F-E834-ABF9-042F-325EEEA53693}"/>
                </a:ext>
              </a:extLst>
            </p:cNvPr>
            <p:cNvSpPr/>
            <p:nvPr/>
          </p:nvSpPr>
          <p:spPr>
            <a:xfrm rot="8235463">
              <a:off x="147622" y="492833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19" name="مستطيل: زوايا مستديرة 18">
              <a:extLst>
                <a:ext uri="{FF2B5EF4-FFF2-40B4-BE49-F238E27FC236}">
                  <a16:creationId xmlns:a16="http://schemas.microsoft.com/office/drawing/2014/main" id="{FD8C6293-1F40-41AA-A46B-E47C879AFCB0}"/>
                </a:ext>
              </a:extLst>
            </p:cNvPr>
            <p:cNvSpPr/>
            <p:nvPr/>
          </p:nvSpPr>
          <p:spPr>
            <a:xfrm rot="8235463">
              <a:off x="-39069" y="243561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A0A2124D-8A6F-5521-5BE2-A5AF2203E9E9}"/>
              </a:ext>
            </a:extLst>
          </p:cNvPr>
          <p:cNvGrpSpPr/>
          <p:nvPr/>
        </p:nvGrpSpPr>
        <p:grpSpPr>
          <a:xfrm flipH="1">
            <a:off x="11393897" y="226132"/>
            <a:ext cx="876432" cy="312420"/>
            <a:chOff x="-39069" y="226132"/>
            <a:chExt cx="876432" cy="312420"/>
          </a:xfrm>
          <a:solidFill>
            <a:srgbClr val="00B050"/>
          </a:solidFill>
        </p:grpSpPr>
        <p:sp>
          <p:nvSpPr>
            <p:cNvPr id="23" name="مستطيل: زوايا مستديرة 22">
              <a:extLst>
                <a:ext uri="{FF2B5EF4-FFF2-40B4-BE49-F238E27FC236}">
                  <a16:creationId xmlns:a16="http://schemas.microsoft.com/office/drawing/2014/main" id="{8B72EFD2-1951-73F0-9455-D798F6AA17C9}"/>
                </a:ext>
              </a:extLst>
            </p:cNvPr>
            <p:cNvSpPr/>
            <p:nvPr/>
          </p:nvSpPr>
          <p:spPr>
            <a:xfrm rot="8235463">
              <a:off x="199057" y="226132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24" name="مستطيل: زوايا مستديرة 23">
              <a:extLst>
                <a:ext uri="{FF2B5EF4-FFF2-40B4-BE49-F238E27FC236}">
                  <a16:creationId xmlns:a16="http://schemas.microsoft.com/office/drawing/2014/main" id="{9F6DFC20-8115-9636-9378-DF5DE0A036A1}"/>
                </a:ext>
              </a:extLst>
            </p:cNvPr>
            <p:cNvSpPr/>
            <p:nvPr/>
          </p:nvSpPr>
          <p:spPr>
            <a:xfrm rot="8235463">
              <a:off x="147622" y="492833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25" name="مستطيل: زوايا مستديرة 24">
              <a:extLst>
                <a:ext uri="{FF2B5EF4-FFF2-40B4-BE49-F238E27FC236}">
                  <a16:creationId xmlns:a16="http://schemas.microsoft.com/office/drawing/2014/main" id="{7185898A-9D76-F266-E6BE-B11B50ED4530}"/>
                </a:ext>
              </a:extLst>
            </p:cNvPr>
            <p:cNvSpPr/>
            <p:nvPr/>
          </p:nvSpPr>
          <p:spPr>
            <a:xfrm rot="8235463">
              <a:off x="-39069" y="243561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pic>
        <p:nvPicPr>
          <p:cNvPr id="21" name="صورة 20">
            <a:extLst>
              <a:ext uri="{FF2B5EF4-FFF2-40B4-BE49-F238E27FC236}">
                <a16:creationId xmlns:a16="http://schemas.microsoft.com/office/drawing/2014/main" id="{4C9901A6-F7F9-4E9D-8892-73A091E2F52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205682" y="2305330"/>
            <a:ext cx="1766269" cy="193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401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مستطيل 34">
            <a:extLst>
              <a:ext uri="{FF2B5EF4-FFF2-40B4-BE49-F238E27FC236}">
                <a16:creationId xmlns:a16="http://schemas.microsoft.com/office/drawing/2014/main" id="{51BF2BF8-A139-4148-9F1B-423E44986D83}"/>
              </a:ext>
            </a:extLst>
          </p:cNvPr>
          <p:cNvSpPr/>
          <p:nvPr/>
        </p:nvSpPr>
        <p:spPr>
          <a:xfrm>
            <a:off x="-6232693" y="-15891"/>
            <a:ext cx="10800747" cy="6889781"/>
          </a:xfrm>
          <a:prstGeom prst="rect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encilSketch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93CB9A68-5849-40FB-941E-190567D1BF61}"/>
              </a:ext>
            </a:extLst>
          </p:cNvPr>
          <p:cNvSpPr txBox="1"/>
          <p:nvPr/>
        </p:nvSpPr>
        <p:spPr>
          <a:xfrm>
            <a:off x="9132849" y="1101884"/>
            <a:ext cx="2540236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المحتوى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62FE4CBC-8F56-49C8-910A-7ABC27A0AC1B}"/>
              </a:ext>
            </a:extLst>
          </p:cNvPr>
          <p:cNvSpPr txBox="1"/>
          <p:nvPr/>
        </p:nvSpPr>
        <p:spPr>
          <a:xfrm>
            <a:off x="5475250" y="2484908"/>
            <a:ext cx="497203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المبادرات والمشاريع</a:t>
            </a:r>
          </a:p>
          <a:p>
            <a:pPr algn="r"/>
            <a:r>
              <a:rPr lang="ar-S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تتضمن جميع البرامج و الأنشطة التي سيتم تطبيقها خلال العام</a:t>
            </a:r>
          </a:p>
        </p:txBody>
      </p:sp>
      <p:sp>
        <p:nvSpPr>
          <p:cNvPr id="38" name="شكل حر: شكل 37">
            <a:extLst>
              <a:ext uri="{FF2B5EF4-FFF2-40B4-BE49-F238E27FC236}">
                <a16:creationId xmlns:a16="http://schemas.microsoft.com/office/drawing/2014/main" id="{ECADA6A1-2CBD-4D2B-BE1E-E7862ED97C88}"/>
              </a:ext>
            </a:extLst>
          </p:cNvPr>
          <p:cNvSpPr/>
          <p:nvPr/>
        </p:nvSpPr>
        <p:spPr>
          <a:xfrm rot="18626423" flipH="1">
            <a:off x="-779002" y="5694867"/>
            <a:ext cx="2978012" cy="733934"/>
          </a:xfrm>
          <a:custGeom>
            <a:avLst/>
            <a:gdLst>
              <a:gd name="connsiteX0" fmla="*/ 107482 w 2978012"/>
              <a:gd name="connsiteY0" fmla="*/ 107482 h 733934"/>
              <a:gd name="connsiteX1" fmla="*/ 0 w 2978012"/>
              <a:gd name="connsiteY1" fmla="*/ 366967 h 733934"/>
              <a:gd name="connsiteX2" fmla="*/ 0 w 2978012"/>
              <a:gd name="connsiteY2" fmla="*/ 366966 h 733934"/>
              <a:gd name="connsiteX3" fmla="*/ 366967 w 2978012"/>
              <a:gd name="connsiteY3" fmla="*/ 733933 h 733934"/>
              <a:gd name="connsiteX4" fmla="*/ 2754910 w 2978012"/>
              <a:gd name="connsiteY4" fmla="*/ 733934 h 733934"/>
              <a:gd name="connsiteX5" fmla="*/ 2960085 w 2978012"/>
              <a:gd name="connsiteY5" fmla="*/ 671262 h 733934"/>
              <a:gd name="connsiteX6" fmla="*/ 2978012 w 2978012"/>
              <a:gd name="connsiteY6" fmla="*/ 656470 h 733934"/>
              <a:gd name="connsiteX7" fmla="*/ 2207763 w 2978012"/>
              <a:gd name="connsiteY7" fmla="*/ 0 h 733934"/>
              <a:gd name="connsiteX8" fmla="*/ 366967 w 2978012"/>
              <a:gd name="connsiteY8" fmla="*/ 0 h 733934"/>
              <a:gd name="connsiteX9" fmla="*/ 107482 w 2978012"/>
              <a:gd name="connsiteY9" fmla="*/ 107482 h 733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78012" h="733934">
                <a:moveTo>
                  <a:pt x="107482" y="107482"/>
                </a:moveTo>
                <a:cubicBezTo>
                  <a:pt x="41074" y="173890"/>
                  <a:pt x="0" y="265632"/>
                  <a:pt x="0" y="366967"/>
                </a:cubicBezTo>
                <a:lnTo>
                  <a:pt x="0" y="366966"/>
                </a:lnTo>
                <a:cubicBezTo>
                  <a:pt x="0" y="569636"/>
                  <a:pt x="164297" y="733933"/>
                  <a:pt x="366967" y="733933"/>
                </a:cubicBezTo>
                <a:lnTo>
                  <a:pt x="2754910" y="733934"/>
                </a:lnTo>
                <a:cubicBezTo>
                  <a:pt x="2830911" y="733934"/>
                  <a:pt x="2901516" y="710830"/>
                  <a:pt x="2960085" y="671262"/>
                </a:cubicBezTo>
                <a:lnTo>
                  <a:pt x="2978012" y="656470"/>
                </a:lnTo>
                <a:lnTo>
                  <a:pt x="2207763" y="0"/>
                </a:lnTo>
                <a:lnTo>
                  <a:pt x="366967" y="0"/>
                </a:lnTo>
                <a:cubicBezTo>
                  <a:pt x="265632" y="0"/>
                  <a:pt x="173890" y="41074"/>
                  <a:pt x="107482" y="107482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 rtl="0"/>
            <a:endParaRPr lang="ar-SA"/>
          </a:p>
        </p:txBody>
      </p:sp>
      <p:sp>
        <p:nvSpPr>
          <p:cNvPr id="37" name="شكل حر: شكل 36">
            <a:extLst>
              <a:ext uri="{FF2B5EF4-FFF2-40B4-BE49-F238E27FC236}">
                <a16:creationId xmlns:a16="http://schemas.microsoft.com/office/drawing/2014/main" id="{2531ED75-6F8E-4DAE-BC89-874FDCAA4480}"/>
              </a:ext>
            </a:extLst>
          </p:cNvPr>
          <p:cNvSpPr/>
          <p:nvPr/>
        </p:nvSpPr>
        <p:spPr>
          <a:xfrm rot="18626423" flipH="1">
            <a:off x="957121" y="6187204"/>
            <a:ext cx="1423930" cy="733933"/>
          </a:xfrm>
          <a:custGeom>
            <a:avLst/>
            <a:gdLst>
              <a:gd name="connsiteX0" fmla="*/ 107482 w 1423930"/>
              <a:gd name="connsiteY0" fmla="*/ 107482 h 733933"/>
              <a:gd name="connsiteX1" fmla="*/ 0 w 1423930"/>
              <a:gd name="connsiteY1" fmla="*/ 366967 h 733933"/>
              <a:gd name="connsiteX2" fmla="*/ 0 w 1423930"/>
              <a:gd name="connsiteY2" fmla="*/ 366966 h 733933"/>
              <a:gd name="connsiteX3" fmla="*/ 366967 w 1423930"/>
              <a:gd name="connsiteY3" fmla="*/ 733933 h 733933"/>
              <a:gd name="connsiteX4" fmla="*/ 798412 w 1423930"/>
              <a:gd name="connsiteY4" fmla="*/ 733933 h 733933"/>
              <a:gd name="connsiteX5" fmla="*/ 1423930 w 1423930"/>
              <a:gd name="connsiteY5" fmla="*/ 0 h 733933"/>
              <a:gd name="connsiteX6" fmla="*/ 366967 w 1423930"/>
              <a:gd name="connsiteY6" fmla="*/ 0 h 733933"/>
              <a:gd name="connsiteX7" fmla="*/ 107482 w 1423930"/>
              <a:gd name="connsiteY7" fmla="*/ 107482 h 733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23930" h="733933">
                <a:moveTo>
                  <a:pt x="107482" y="107482"/>
                </a:moveTo>
                <a:cubicBezTo>
                  <a:pt x="41074" y="173890"/>
                  <a:pt x="0" y="265632"/>
                  <a:pt x="0" y="366967"/>
                </a:cubicBezTo>
                <a:lnTo>
                  <a:pt x="0" y="366966"/>
                </a:lnTo>
                <a:cubicBezTo>
                  <a:pt x="0" y="569636"/>
                  <a:pt x="164297" y="733933"/>
                  <a:pt x="366967" y="733933"/>
                </a:cubicBezTo>
                <a:lnTo>
                  <a:pt x="798412" y="733933"/>
                </a:lnTo>
                <a:lnTo>
                  <a:pt x="1423930" y="0"/>
                </a:lnTo>
                <a:lnTo>
                  <a:pt x="366967" y="0"/>
                </a:lnTo>
                <a:cubicBezTo>
                  <a:pt x="265632" y="0"/>
                  <a:pt x="173890" y="41074"/>
                  <a:pt x="107482" y="107482"/>
                </a:cubicBezTo>
                <a:close/>
              </a:path>
            </a:pathLst>
          </a:cu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 rtl="0"/>
            <a:endParaRPr lang="ar-SA"/>
          </a:p>
        </p:txBody>
      </p:sp>
      <p:sp>
        <p:nvSpPr>
          <p:cNvPr id="40" name="شكل حر: شكل 39">
            <a:extLst>
              <a:ext uri="{FF2B5EF4-FFF2-40B4-BE49-F238E27FC236}">
                <a16:creationId xmlns:a16="http://schemas.microsoft.com/office/drawing/2014/main" id="{B7B74129-1CF3-4EC7-A273-FEA0B4A55364}"/>
              </a:ext>
            </a:extLst>
          </p:cNvPr>
          <p:cNvSpPr/>
          <p:nvPr/>
        </p:nvSpPr>
        <p:spPr>
          <a:xfrm rot="2948547" flipH="1">
            <a:off x="-246327" y="51372"/>
            <a:ext cx="1289470" cy="788570"/>
          </a:xfrm>
          <a:custGeom>
            <a:avLst/>
            <a:gdLst>
              <a:gd name="connsiteX0" fmla="*/ 1289470 w 1289470"/>
              <a:gd name="connsiteY0" fmla="*/ 363391 h 788570"/>
              <a:gd name="connsiteX1" fmla="*/ 975162 w 1289470"/>
              <a:gd name="connsiteY1" fmla="*/ 0 h 788570"/>
              <a:gd name="connsiteX2" fmla="*/ 394285 w 1289470"/>
              <a:gd name="connsiteY2" fmla="*/ 0 h 788570"/>
              <a:gd name="connsiteX3" fmla="*/ 0 w 1289470"/>
              <a:gd name="connsiteY3" fmla="*/ 394285 h 788570"/>
              <a:gd name="connsiteX4" fmla="*/ 394285 w 1289470"/>
              <a:gd name="connsiteY4" fmla="*/ 788570 h 788570"/>
              <a:gd name="connsiteX5" fmla="*/ 797895 w 1289470"/>
              <a:gd name="connsiteY5" fmla="*/ 788570 h 788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9470" h="788570">
                <a:moveTo>
                  <a:pt x="1289470" y="363391"/>
                </a:moveTo>
                <a:lnTo>
                  <a:pt x="975162" y="0"/>
                </a:lnTo>
                <a:lnTo>
                  <a:pt x="394285" y="0"/>
                </a:lnTo>
                <a:cubicBezTo>
                  <a:pt x="176527" y="0"/>
                  <a:pt x="0" y="176527"/>
                  <a:pt x="0" y="394285"/>
                </a:cubicBezTo>
                <a:cubicBezTo>
                  <a:pt x="0" y="612043"/>
                  <a:pt x="176527" y="788570"/>
                  <a:pt x="394285" y="788570"/>
                </a:cubicBezTo>
                <a:lnTo>
                  <a:pt x="797895" y="788570"/>
                </a:lnTo>
                <a:close/>
              </a:path>
            </a:pathLst>
          </a:cu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 rtl="0"/>
            <a:endParaRPr lang="ar-SA"/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DC9611F7-7D71-4481-AD14-08CF618E1C8E}"/>
              </a:ext>
            </a:extLst>
          </p:cNvPr>
          <p:cNvSpPr txBox="1"/>
          <p:nvPr/>
        </p:nvSpPr>
        <p:spPr>
          <a:xfrm>
            <a:off x="5107260" y="3709599"/>
            <a:ext cx="534002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المستهدفين و التكلفة</a:t>
            </a:r>
          </a:p>
          <a:p>
            <a:pPr algn="r"/>
            <a:r>
              <a:rPr lang="ar-S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تتضمن عدد المستهدفين في كل مشروع مع تكلفة المشروع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EDC0DF81-5691-4B69-95E0-87F6F314202E}"/>
              </a:ext>
            </a:extLst>
          </p:cNvPr>
          <p:cNvSpPr txBox="1"/>
          <p:nvPr/>
        </p:nvSpPr>
        <p:spPr>
          <a:xfrm>
            <a:off x="5475250" y="4950169"/>
            <a:ext cx="4972033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جهة التنفيذ</a:t>
            </a:r>
          </a:p>
          <a:p>
            <a:pPr algn="r"/>
            <a:r>
              <a:rPr lang="ar-S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تتضمن الإدارة المعنية بالتنفيذ و اسم مسؤول التنفيذ</a:t>
            </a:r>
          </a:p>
        </p:txBody>
      </p: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DF8D86CE-D43A-4ABF-8A87-A832689EEF22}"/>
              </a:ext>
            </a:extLst>
          </p:cNvPr>
          <p:cNvGrpSpPr/>
          <p:nvPr/>
        </p:nvGrpSpPr>
        <p:grpSpPr>
          <a:xfrm>
            <a:off x="9484557" y="1958605"/>
            <a:ext cx="2004060" cy="0"/>
            <a:chOff x="3215640" y="3169920"/>
            <a:chExt cx="2004060" cy="0"/>
          </a:xfrm>
        </p:grpSpPr>
        <p:cxnSp>
          <p:nvCxnSpPr>
            <p:cNvPr id="29" name="رابط مستقيم 28">
              <a:extLst>
                <a:ext uri="{FF2B5EF4-FFF2-40B4-BE49-F238E27FC236}">
                  <a16:creationId xmlns:a16="http://schemas.microsoft.com/office/drawing/2014/main" id="{C237F9FD-7B48-44F3-85E4-114A537CF6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83380" y="3169920"/>
              <a:ext cx="1036320" cy="0"/>
            </a:xfrm>
            <a:prstGeom prst="line">
              <a:avLst/>
            </a:prstGeom>
            <a:ln w="476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رابط مستقيم 29">
              <a:extLst>
                <a:ext uri="{FF2B5EF4-FFF2-40B4-BE49-F238E27FC236}">
                  <a16:creationId xmlns:a16="http://schemas.microsoft.com/office/drawing/2014/main" id="{D167CB00-7203-4636-B956-AEB8233579C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15640" y="3169920"/>
              <a:ext cx="1036320" cy="0"/>
            </a:xfrm>
            <a:prstGeom prst="line">
              <a:avLst/>
            </a:prstGeom>
            <a:ln w="4762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مجموعة 30">
            <a:extLst>
              <a:ext uri="{FF2B5EF4-FFF2-40B4-BE49-F238E27FC236}">
                <a16:creationId xmlns:a16="http://schemas.microsoft.com/office/drawing/2014/main" id="{7B19BE03-9241-48F1-9DAB-DE489B79CA1F}"/>
              </a:ext>
            </a:extLst>
          </p:cNvPr>
          <p:cNvGrpSpPr/>
          <p:nvPr/>
        </p:nvGrpSpPr>
        <p:grpSpPr>
          <a:xfrm flipH="1">
            <a:off x="11393897" y="226132"/>
            <a:ext cx="876432" cy="312420"/>
            <a:chOff x="-39069" y="226132"/>
            <a:chExt cx="876432" cy="312420"/>
          </a:xfrm>
          <a:solidFill>
            <a:srgbClr val="00B050"/>
          </a:solidFill>
        </p:grpSpPr>
        <p:sp>
          <p:nvSpPr>
            <p:cNvPr id="32" name="مستطيل: زوايا مستديرة 31">
              <a:extLst>
                <a:ext uri="{FF2B5EF4-FFF2-40B4-BE49-F238E27FC236}">
                  <a16:creationId xmlns:a16="http://schemas.microsoft.com/office/drawing/2014/main" id="{F2129D1D-7BE7-4979-B7D2-2A327082C037}"/>
                </a:ext>
              </a:extLst>
            </p:cNvPr>
            <p:cNvSpPr/>
            <p:nvPr/>
          </p:nvSpPr>
          <p:spPr>
            <a:xfrm rot="8235463">
              <a:off x="199057" y="226132"/>
              <a:ext cx="638306" cy="45719"/>
            </a:xfrm>
            <a:prstGeom prst="roundRect">
              <a:avLst>
                <a:gd name="adj" fmla="val 50000"/>
              </a:avLst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33" name="مستطيل: زوايا مستديرة 32">
              <a:extLst>
                <a:ext uri="{FF2B5EF4-FFF2-40B4-BE49-F238E27FC236}">
                  <a16:creationId xmlns:a16="http://schemas.microsoft.com/office/drawing/2014/main" id="{62561B3A-E438-4E48-9679-4F50DE48F0EB}"/>
                </a:ext>
              </a:extLst>
            </p:cNvPr>
            <p:cNvSpPr/>
            <p:nvPr/>
          </p:nvSpPr>
          <p:spPr>
            <a:xfrm rot="8235463">
              <a:off x="147622" y="492833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34" name="مستطيل: زوايا مستديرة 33">
              <a:extLst>
                <a:ext uri="{FF2B5EF4-FFF2-40B4-BE49-F238E27FC236}">
                  <a16:creationId xmlns:a16="http://schemas.microsoft.com/office/drawing/2014/main" id="{8925E036-5EC0-4D5D-96A7-D63B8C32D7DD}"/>
                </a:ext>
              </a:extLst>
            </p:cNvPr>
            <p:cNvSpPr/>
            <p:nvPr/>
          </p:nvSpPr>
          <p:spPr>
            <a:xfrm rot="8235463">
              <a:off x="-39069" y="243561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pic>
        <p:nvPicPr>
          <p:cNvPr id="20" name="صورة 19" descr="صورة تحتوي على الرسومات, تصميم الجرافيك, الخط, قصاصة فنية&#10;&#10;تم إنشاء الوصف تلقائياً">
            <a:extLst>
              <a:ext uri="{FF2B5EF4-FFF2-40B4-BE49-F238E27FC236}">
                <a16:creationId xmlns:a16="http://schemas.microsoft.com/office/drawing/2014/main" id="{ACF9FEEA-62A9-4754-8749-11BC8C36C8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8802" y="248991"/>
            <a:ext cx="1556073" cy="1705285"/>
          </a:xfrm>
          <a:prstGeom prst="rect">
            <a:avLst/>
          </a:prstGeom>
        </p:spPr>
      </p:pic>
      <p:pic>
        <p:nvPicPr>
          <p:cNvPr id="4" name="رسم 3" descr="الاجتماع مع تعبئة خالصة">
            <a:extLst>
              <a:ext uri="{FF2B5EF4-FFF2-40B4-BE49-F238E27FC236}">
                <a16:creationId xmlns:a16="http://schemas.microsoft.com/office/drawing/2014/main" id="{FCB9F985-5546-4F15-B364-17F0DD4284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13257" y="3719482"/>
            <a:ext cx="814167" cy="814167"/>
          </a:xfrm>
          <a:prstGeom prst="rect">
            <a:avLst/>
          </a:prstGeom>
        </p:spPr>
      </p:pic>
      <p:pic>
        <p:nvPicPr>
          <p:cNvPr id="6" name="رسم 5" descr="قائمة الاختيار مع تعبئة خالصة">
            <a:extLst>
              <a:ext uri="{FF2B5EF4-FFF2-40B4-BE49-F238E27FC236}">
                <a16:creationId xmlns:a16="http://schemas.microsoft.com/office/drawing/2014/main" id="{F79B137D-9A89-4C4B-887C-54C1A26E4A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447283" y="2484908"/>
            <a:ext cx="914400" cy="914400"/>
          </a:xfrm>
          <a:prstGeom prst="rect">
            <a:avLst/>
          </a:prstGeom>
        </p:spPr>
      </p:pic>
      <p:pic>
        <p:nvPicPr>
          <p:cNvPr id="8" name="رسم 7" descr="فصل دراسي مع تعبئة خالصة">
            <a:extLst>
              <a:ext uri="{FF2B5EF4-FFF2-40B4-BE49-F238E27FC236}">
                <a16:creationId xmlns:a16="http://schemas.microsoft.com/office/drawing/2014/main" id="{E2CCDC11-37E1-432A-84CB-11A9076AAC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84682" y="4937491"/>
            <a:ext cx="877001" cy="87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166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609FF-15AA-53E9-79F7-A5D9EB061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مستطيل 25">
            <a:extLst>
              <a:ext uri="{FF2B5EF4-FFF2-40B4-BE49-F238E27FC236}">
                <a16:creationId xmlns:a16="http://schemas.microsoft.com/office/drawing/2014/main" id="{16021C2E-2178-B62E-BB03-A6EF1FF9C47A}"/>
              </a:ext>
            </a:extLst>
          </p:cNvPr>
          <p:cNvSpPr/>
          <p:nvPr/>
        </p:nvSpPr>
        <p:spPr>
          <a:xfrm>
            <a:off x="-1" y="-1996067"/>
            <a:ext cx="12192001" cy="8854068"/>
          </a:xfrm>
          <a:prstGeom prst="rect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encilSketch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AAEEAF00-A267-999C-91D1-35E77F9E6B3F}"/>
              </a:ext>
            </a:extLst>
          </p:cNvPr>
          <p:cNvSpPr/>
          <p:nvPr/>
        </p:nvSpPr>
        <p:spPr>
          <a:xfrm>
            <a:off x="4004841" y="1837481"/>
            <a:ext cx="9794787" cy="3183038"/>
          </a:xfrm>
          <a:prstGeom prst="roundRect">
            <a:avLst>
              <a:gd name="adj" fmla="val 50000"/>
            </a:avLst>
          </a:prstGeom>
          <a:solidFill>
            <a:srgbClr val="006666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latin typeface="Tajawal" panose="00000500000000000000" pitchFamily="2" charset="-78"/>
                <a:cs typeface="Tajawal" panose="00000500000000000000" pitchFamily="2" charset="-78"/>
              </a:rPr>
              <a:t>             </a:t>
            </a:r>
            <a:r>
              <a:rPr lang="ar-SA" sz="4800" b="1" dirty="0">
                <a:latin typeface="Tajawal" panose="00000500000000000000" pitchFamily="2" charset="-78"/>
                <a:cs typeface="Tajawal" panose="00000500000000000000" pitchFamily="2" charset="-78"/>
              </a:rPr>
              <a:t>البرامج والمشاريع</a:t>
            </a:r>
          </a:p>
          <a:p>
            <a:pPr algn="ctr"/>
            <a:r>
              <a:rPr lang="ar-SA" sz="2000" b="1" dirty="0">
                <a:latin typeface="Tajawal" panose="00000500000000000000" pitchFamily="2" charset="-78"/>
                <a:cs typeface="Tajawal" panose="00000500000000000000" pitchFamily="2" charset="-78"/>
              </a:rPr>
              <a:t>                                                                                                               2025 م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E5D92D3F-48F0-16CC-7261-F1AE6F3B2CC9}"/>
              </a:ext>
            </a:extLst>
          </p:cNvPr>
          <p:cNvSpPr/>
          <p:nvPr/>
        </p:nvSpPr>
        <p:spPr>
          <a:xfrm rot="2575519">
            <a:off x="1565153" y="5676284"/>
            <a:ext cx="809201" cy="263399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sp>
        <p:nvSpPr>
          <p:cNvPr id="14" name="شكل حر: شكل 13">
            <a:extLst>
              <a:ext uri="{FF2B5EF4-FFF2-40B4-BE49-F238E27FC236}">
                <a16:creationId xmlns:a16="http://schemas.microsoft.com/office/drawing/2014/main" id="{37E83153-3AC7-244A-90CC-60CB6C0CEBFF}"/>
              </a:ext>
            </a:extLst>
          </p:cNvPr>
          <p:cNvSpPr/>
          <p:nvPr/>
        </p:nvSpPr>
        <p:spPr>
          <a:xfrm rot="13556302">
            <a:off x="10835692" y="5575741"/>
            <a:ext cx="1937185" cy="747949"/>
          </a:xfrm>
          <a:custGeom>
            <a:avLst/>
            <a:gdLst>
              <a:gd name="connsiteX0" fmla="*/ 2763752 w 2929390"/>
              <a:gd name="connsiteY0" fmla="*/ 965403 h 1131040"/>
              <a:gd name="connsiteX1" fmla="*/ 2363869 w 2929390"/>
              <a:gd name="connsiteY1" fmla="*/ 1131040 h 1131040"/>
              <a:gd name="connsiteX2" fmla="*/ 1166603 w 2929390"/>
              <a:gd name="connsiteY2" fmla="*/ 1131040 h 1131040"/>
              <a:gd name="connsiteX3" fmla="*/ 0 w 2929390"/>
              <a:gd name="connsiteY3" fmla="*/ 2036 h 1131040"/>
              <a:gd name="connsiteX4" fmla="*/ 20189 w 2929390"/>
              <a:gd name="connsiteY4" fmla="*/ 0 h 1131040"/>
              <a:gd name="connsiteX5" fmla="*/ 2363870 w 2929390"/>
              <a:gd name="connsiteY5" fmla="*/ 0 h 1131040"/>
              <a:gd name="connsiteX6" fmla="*/ 2929390 w 2929390"/>
              <a:gd name="connsiteY6" fmla="*/ 565520 h 1131040"/>
              <a:gd name="connsiteX7" fmla="*/ 2929389 w 2929390"/>
              <a:gd name="connsiteY7" fmla="*/ 565520 h 1131040"/>
              <a:gd name="connsiteX8" fmla="*/ 2763752 w 2929390"/>
              <a:gd name="connsiteY8" fmla="*/ 965403 h 1131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9390" h="1131040">
                <a:moveTo>
                  <a:pt x="2763752" y="965403"/>
                </a:moveTo>
                <a:cubicBezTo>
                  <a:pt x="2661413" y="1067742"/>
                  <a:pt x="2520032" y="1131040"/>
                  <a:pt x="2363869" y="1131040"/>
                </a:cubicBezTo>
                <a:lnTo>
                  <a:pt x="1166603" y="1131040"/>
                </a:lnTo>
                <a:lnTo>
                  <a:pt x="0" y="2036"/>
                </a:lnTo>
                <a:lnTo>
                  <a:pt x="20189" y="0"/>
                </a:lnTo>
                <a:lnTo>
                  <a:pt x="2363870" y="0"/>
                </a:lnTo>
                <a:cubicBezTo>
                  <a:pt x="2676198" y="0"/>
                  <a:pt x="2929390" y="253192"/>
                  <a:pt x="2929390" y="565520"/>
                </a:cubicBezTo>
                <a:lnTo>
                  <a:pt x="2929389" y="565520"/>
                </a:lnTo>
                <a:cubicBezTo>
                  <a:pt x="2929389" y="721684"/>
                  <a:pt x="2866091" y="863064"/>
                  <a:pt x="2763752" y="965403"/>
                </a:cubicBezTo>
                <a:close/>
              </a:path>
            </a:pathLst>
          </a:cu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 rtl="0"/>
            <a:endParaRPr lang="ar-SA" dirty="0"/>
          </a:p>
        </p:txBody>
      </p:sp>
      <p:sp>
        <p:nvSpPr>
          <p:cNvPr id="15" name="شكل حر: شكل 14">
            <a:extLst>
              <a:ext uri="{FF2B5EF4-FFF2-40B4-BE49-F238E27FC236}">
                <a16:creationId xmlns:a16="http://schemas.microsoft.com/office/drawing/2014/main" id="{5533B89B-0E13-2342-4095-4088D8D616C8}"/>
              </a:ext>
            </a:extLst>
          </p:cNvPr>
          <p:cNvSpPr/>
          <p:nvPr/>
        </p:nvSpPr>
        <p:spPr>
          <a:xfrm rot="13556302" flipH="1" flipV="1">
            <a:off x="-595224" y="559177"/>
            <a:ext cx="2012975" cy="777211"/>
          </a:xfrm>
          <a:custGeom>
            <a:avLst/>
            <a:gdLst>
              <a:gd name="connsiteX0" fmla="*/ 2763752 w 2929390"/>
              <a:gd name="connsiteY0" fmla="*/ 965403 h 1131040"/>
              <a:gd name="connsiteX1" fmla="*/ 2363869 w 2929390"/>
              <a:gd name="connsiteY1" fmla="*/ 1131040 h 1131040"/>
              <a:gd name="connsiteX2" fmla="*/ 1166603 w 2929390"/>
              <a:gd name="connsiteY2" fmla="*/ 1131040 h 1131040"/>
              <a:gd name="connsiteX3" fmla="*/ 0 w 2929390"/>
              <a:gd name="connsiteY3" fmla="*/ 2036 h 1131040"/>
              <a:gd name="connsiteX4" fmla="*/ 20189 w 2929390"/>
              <a:gd name="connsiteY4" fmla="*/ 0 h 1131040"/>
              <a:gd name="connsiteX5" fmla="*/ 2363870 w 2929390"/>
              <a:gd name="connsiteY5" fmla="*/ 0 h 1131040"/>
              <a:gd name="connsiteX6" fmla="*/ 2929390 w 2929390"/>
              <a:gd name="connsiteY6" fmla="*/ 565520 h 1131040"/>
              <a:gd name="connsiteX7" fmla="*/ 2929389 w 2929390"/>
              <a:gd name="connsiteY7" fmla="*/ 565520 h 1131040"/>
              <a:gd name="connsiteX8" fmla="*/ 2763752 w 2929390"/>
              <a:gd name="connsiteY8" fmla="*/ 965403 h 1131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9390" h="1131040">
                <a:moveTo>
                  <a:pt x="2763752" y="965403"/>
                </a:moveTo>
                <a:cubicBezTo>
                  <a:pt x="2661413" y="1067742"/>
                  <a:pt x="2520032" y="1131040"/>
                  <a:pt x="2363869" y="1131040"/>
                </a:cubicBezTo>
                <a:lnTo>
                  <a:pt x="1166603" y="1131040"/>
                </a:lnTo>
                <a:lnTo>
                  <a:pt x="0" y="2036"/>
                </a:lnTo>
                <a:lnTo>
                  <a:pt x="20189" y="0"/>
                </a:lnTo>
                <a:lnTo>
                  <a:pt x="2363870" y="0"/>
                </a:lnTo>
                <a:cubicBezTo>
                  <a:pt x="2676198" y="0"/>
                  <a:pt x="2929390" y="253192"/>
                  <a:pt x="2929390" y="565520"/>
                </a:cubicBezTo>
                <a:lnTo>
                  <a:pt x="2929389" y="565520"/>
                </a:lnTo>
                <a:cubicBezTo>
                  <a:pt x="2929389" y="721684"/>
                  <a:pt x="2866091" y="863064"/>
                  <a:pt x="2763752" y="965403"/>
                </a:cubicBezTo>
                <a:close/>
              </a:path>
            </a:pathLst>
          </a:cu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 rtl="0"/>
            <a:endParaRPr lang="ar-SA" dirty="0"/>
          </a:p>
        </p:txBody>
      </p:sp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A14E5DEE-EDB8-8BB6-64ED-642C81DE24CB}"/>
              </a:ext>
            </a:extLst>
          </p:cNvPr>
          <p:cNvGrpSpPr/>
          <p:nvPr/>
        </p:nvGrpSpPr>
        <p:grpSpPr>
          <a:xfrm flipV="1">
            <a:off x="-39069" y="6310804"/>
            <a:ext cx="876432" cy="312420"/>
            <a:chOff x="-39069" y="226132"/>
            <a:chExt cx="876432" cy="312420"/>
          </a:xfrm>
          <a:solidFill>
            <a:srgbClr val="006666"/>
          </a:solidFill>
        </p:grpSpPr>
        <p:sp>
          <p:nvSpPr>
            <p:cNvPr id="17" name="مستطيل: زوايا مستديرة 16">
              <a:extLst>
                <a:ext uri="{FF2B5EF4-FFF2-40B4-BE49-F238E27FC236}">
                  <a16:creationId xmlns:a16="http://schemas.microsoft.com/office/drawing/2014/main" id="{887A103B-62D9-E0B4-D4E8-26DDE4AAF8B1}"/>
                </a:ext>
              </a:extLst>
            </p:cNvPr>
            <p:cNvSpPr/>
            <p:nvPr/>
          </p:nvSpPr>
          <p:spPr>
            <a:xfrm rot="8235463">
              <a:off x="199057" y="226132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18" name="مستطيل: زوايا مستديرة 17">
              <a:extLst>
                <a:ext uri="{FF2B5EF4-FFF2-40B4-BE49-F238E27FC236}">
                  <a16:creationId xmlns:a16="http://schemas.microsoft.com/office/drawing/2014/main" id="{C7E8070D-8A40-6EBC-ED67-644EFDB92529}"/>
                </a:ext>
              </a:extLst>
            </p:cNvPr>
            <p:cNvSpPr/>
            <p:nvPr/>
          </p:nvSpPr>
          <p:spPr>
            <a:xfrm rot="8235463">
              <a:off x="147622" y="492833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19" name="مستطيل: زوايا مستديرة 18">
              <a:extLst>
                <a:ext uri="{FF2B5EF4-FFF2-40B4-BE49-F238E27FC236}">
                  <a16:creationId xmlns:a16="http://schemas.microsoft.com/office/drawing/2014/main" id="{31741741-B466-893F-5562-176BC5DAE9BF}"/>
                </a:ext>
              </a:extLst>
            </p:cNvPr>
            <p:cNvSpPr/>
            <p:nvPr/>
          </p:nvSpPr>
          <p:spPr>
            <a:xfrm rot="8235463">
              <a:off x="-39069" y="243561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53B1BE1C-D8CE-8682-0563-E1D11EB9C56B}"/>
              </a:ext>
            </a:extLst>
          </p:cNvPr>
          <p:cNvGrpSpPr/>
          <p:nvPr/>
        </p:nvGrpSpPr>
        <p:grpSpPr>
          <a:xfrm flipH="1">
            <a:off x="11393897" y="226132"/>
            <a:ext cx="876432" cy="312420"/>
            <a:chOff x="-39069" y="226132"/>
            <a:chExt cx="876432" cy="312420"/>
          </a:xfrm>
          <a:solidFill>
            <a:srgbClr val="00B050"/>
          </a:solidFill>
        </p:grpSpPr>
        <p:sp>
          <p:nvSpPr>
            <p:cNvPr id="23" name="مستطيل: زوايا مستديرة 22">
              <a:extLst>
                <a:ext uri="{FF2B5EF4-FFF2-40B4-BE49-F238E27FC236}">
                  <a16:creationId xmlns:a16="http://schemas.microsoft.com/office/drawing/2014/main" id="{14A1DBD5-9814-1308-1C8C-07EE4771E3C9}"/>
                </a:ext>
              </a:extLst>
            </p:cNvPr>
            <p:cNvSpPr/>
            <p:nvPr/>
          </p:nvSpPr>
          <p:spPr>
            <a:xfrm rot="8235463">
              <a:off x="199057" y="226132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24" name="مستطيل: زوايا مستديرة 23">
              <a:extLst>
                <a:ext uri="{FF2B5EF4-FFF2-40B4-BE49-F238E27FC236}">
                  <a16:creationId xmlns:a16="http://schemas.microsoft.com/office/drawing/2014/main" id="{F5D96958-59AD-920E-8AA8-C224BC930E1B}"/>
                </a:ext>
              </a:extLst>
            </p:cNvPr>
            <p:cNvSpPr/>
            <p:nvPr/>
          </p:nvSpPr>
          <p:spPr>
            <a:xfrm rot="8235463">
              <a:off x="147622" y="492833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25" name="مستطيل: زوايا مستديرة 24">
              <a:extLst>
                <a:ext uri="{FF2B5EF4-FFF2-40B4-BE49-F238E27FC236}">
                  <a16:creationId xmlns:a16="http://schemas.microsoft.com/office/drawing/2014/main" id="{23FD06DB-6D7F-20B5-CB94-BA2086D72E30}"/>
                </a:ext>
              </a:extLst>
            </p:cNvPr>
            <p:cNvSpPr/>
            <p:nvPr/>
          </p:nvSpPr>
          <p:spPr>
            <a:xfrm rot="8235463">
              <a:off x="-39069" y="243561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pic>
        <p:nvPicPr>
          <p:cNvPr id="20" name="صورة 19">
            <a:extLst>
              <a:ext uri="{FF2B5EF4-FFF2-40B4-BE49-F238E27FC236}">
                <a16:creationId xmlns:a16="http://schemas.microsoft.com/office/drawing/2014/main" id="{1BE7BDC9-4CAE-440F-93F2-7EE51570DA3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978824" y="2293807"/>
            <a:ext cx="1766269" cy="193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297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D57DF-8EBC-A79C-54CD-B232FA4AD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98D3E481-A421-C358-DE11-81C1DA1356DC}"/>
              </a:ext>
            </a:extLst>
          </p:cNvPr>
          <p:cNvSpPr txBox="1"/>
          <p:nvPr/>
        </p:nvSpPr>
        <p:spPr>
          <a:xfrm>
            <a:off x="7275031" y="639506"/>
            <a:ext cx="423876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البرامج والمشاريع</a:t>
            </a:r>
          </a:p>
        </p:txBody>
      </p:sp>
      <p:grpSp>
        <p:nvGrpSpPr>
          <p:cNvPr id="15" name="مجموعة 14">
            <a:extLst>
              <a:ext uri="{FF2B5EF4-FFF2-40B4-BE49-F238E27FC236}">
                <a16:creationId xmlns:a16="http://schemas.microsoft.com/office/drawing/2014/main" id="{686F2104-0A31-39F7-8274-AA10DC7A4029}"/>
              </a:ext>
            </a:extLst>
          </p:cNvPr>
          <p:cNvGrpSpPr/>
          <p:nvPr/>
        </p:nvGrpSpPr>
        <p:grpSpPr>
          <a:xfrm>
            <a:off x="9394414" y="1341405"/>
            <a:ext cx="2004060" cy="0"/>
            <a:chOff x="3215640" y="3169920"/>
            <a:chExt cx="2004060" cy="0"/>
          </a:xfrm>
        </p:grpSpPr>
        <p:cxnSp>
          <p:nvCxnSpPr>
            <p:cNvPr id="12" name="رابط مستقيم 11">
              <a:extLst>
                <a:ext uri="{FF2B5EF4-FFF2-40B4-BE49-F238E27FC236}">
                  <a16:creationId xmlns:a16="http://schemas.microsoft.com/office/drawing/2014/main" id="{610F67BF-0BC4-4B6A-B959-A4920123FB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83380" y="3169920"/>
              <a:ext cx="1036320" cy="0"/>
            </a:xfrm>
            <a:prstGeom prst="line">
              <a:avLst/>
            </a:prstGeom>
            <a:ln w="4762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رابط مستقيم 13">
              <a:extLst>
                <a:ext uri="{FF2B5EF4-FFF2-40B4-BE49-F238E27FC236}">
                  <a16:creationId xmlns:a16="http://schemas.microsoft.com/office/drawing/2014/main" id="{CAB5508B-6F56-93C1-BEBA-26166EFE90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15640" y="3169920"/>
              <a:ext cx="1036320" cy="0"/>
            </a:xfrm>
            <a:prstGeom prst="line">
              <a:avLst/>
            </a:prstGeom>
            <a:ln w="476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CA29BF12-33DD-60F6-AAED-9190592C9B9C}"/>
              </a:ext>
            </a:extLst>
          </p:cNvPr>
          <p:cNvGrpSpPr/>
          <p:nvPr/>
        </p:nvGrpSpPr>
        <p:grpSpPr>
          <a:xfrm>
            <a:off x="-39069" y="226132"/>
            <a:ext cx="876432" cy="312420"/>
            <a:chOff x="-39069" y="226132"/>
            <a:chExt cx="876432" cy="312420"/>
          </a:xfrm>
          <a:solidFill>
            <a:srgbClr val="006666"/>
          </a:solidFill>
        </p:grpSpPr>
        <p:sp>
          <p:nvSpPr>
            <p:cNvPr id="16" name="مستطيل: زوايا مستديرة 15">
              <a:extLst>
                <a:ext uri="{FF2B5EF4-FFF2-40B4-BE49-F238E27FC236}">
                  <a16:creationId xmlns:a16="http://schemas.microsoft.com/office/drawing/2014/main" id="{DFA03E45-F533-EDBA-978A-E181C7FE68EB}"/>
                </a:ext>
              </a:extLst>
            </p:cNvPr>
            <p:cNvSpPr/>
            <p:nvPr/>
          </p:nvSpPr>
          <p:spPr>
            <a:xfrm rot="8235463">
              <a:off x="199057" y="226132"/>
              <a:ext cx="638306" cy="45719"/>
            </a:xfrm>
            <a:prstGeom prst="roundRect">
              <a:avLst>
                <a:gd name="adj" fmla="val 5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17" name="مستطيل: زوايا مستديرة 16">
              <a:extLst>
                <a:ext uri="{FF2B5EF4-FFF2-40B4-BE49-F238E27FC236}">
                  <a16:creationId xmlns:a16="http://schemas.microsoft.com/office/drawing/2014/main" id="{66D5D9B2-F871-EEDE-C1EB-82E2DA07827D}"/>
                </a:ext>
              </a:extLst>
            </p:cNvPr>
            <p:cNvSpPr/>
            <p:nvPr/>
          </p:nvSpPr>
          <p:spPr>
            <a:xfrm rot="8235463">
              <a:off x="147622" y="492833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18" name="مستطيل: زوايا مستديرة 17">
              <a:extLst>
                <a:ext uri="{FF2B5EF4-FFF2-40B4-BE49-F238E27FC236}">
                  <a16:creationId xmlns:a16="http://schemas.microsoft.com/office/drawing/2014/main" id="{6BEAA5B6-448E-53DA-C300-E40E8468F930}"/>
                </a:ext>
              </a:extLst>
            </p:cNvPr>
            <p:cNvSpPr/>
            <p:nvPr/>
          </p:nvSpPr>
          <p:spPr>
            <a:xfrm rot="8235463">
              <a:off x="-39069" y="243561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FF177D06-4D33-148F-8426-DDBE169BCEE0}"/>
              </a:ext>
            </a:extLst>
          </p:cNvPr>
          <p:cNvGrpSpPr/>
          <p:nvPr/>
        </p:nvGrpSpPr>
        <p:grpSpPr>
          <a:xfrm flipV="1">
            <a:off x="-39069" y="6310804"/>
            <a:ext cx="876432" cy="312420"/>
            <a:chOff x="-39069" y="226132"/>
            <a:chExt cx="876432" cy="312420"/>
          </a:xfrm>
          <a:solidFill>
            <a:srgbClr val="00B050"/>
          </a:solidFill>
        </p:grpSpPr>
        <p:sp>
          <p:nvSpPr>
            <p:cNvPr id="25" name="مستطيل: زوايا مستديرة 24">
              <a:extLst>
                <a:ext uri="{FF2B5EF4-FFF2-40B4-BE49-F238E27FC236}">
                  <a16:creationId xmlns:a16="http://schemas.microsoft.com/office/drawing/2014/main" id="{E002556B-0D9C-BAB0-85D3-F539F4490015}"/>
                </a:ext>
              </a:extLst>
            </p:cNvPr>
            <p:cNvSpPr/>
            <p:nvPr/>
          </p:nvSpPr>
          <p:spPr>
            <a:xfrm rot="8235463">
              <a:off x="199057" y="226132"/>
              <a:ext cx="638306" cy="45719"/>
            </a:xfrm>
            <a:prstGeom prst="roundRect">
              <a:avLst>
                <a:gd name="adj" fmla="val 50000"/>
              </a:avLst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26" name="مستطيل: زوايا مستديرة 25">
              <a:extLst>
                <a:ext uri="{FF2B5EF4-FFF2-40B4-BE49-F238E27FC236}">
                  <a16:creationId xmlns:a16="http://schemas.microsoft.com/office/drawing/2014/main" id="{46DF32AA-448D-1928-7D93-854470103BED}"/>
                </a:ext>
              </a:extLst>
            </p:cNvPr>
            <p:cNvSpPr/>
            <p:nvPr/>
          </p:nvSpPr>
          <p:spPr>
            <a:xfrm rot="8235463">
              <a:off x="147622" y="492833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27" name="مستطيل: زوايا مستديرة 26">
              <a:extLst>
                <a:ext uri="{FF2B5EF4-FFF2-40B4-BE49-F238E27FC236}">
                  <a16:creationId xmlns:a16="http://schemas.microsoft.com/office/drawing/2014/main" id="{076ECEE1-5902-DF19-98D8-0A1B1BA05E80}"/>
                </a:ext>
              </a:extLst>
            </p:cNvPr>
            <p:cNvSpPr/>
            <p:nvPr/>
          </p:nvSpPr>
          <p:spPr>
            <a:xfrm rot="8235463">
              <a:off x="-39069" y="243561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sp>
        <p:nvSpPr>
          <p:cNvPr id="2" name="مثلث قائم الزاوية 1">
            <a:extLst>
              <a:ext uri="{FF2B5EF4-FFF2-40B4-BE49-F238E27FC236}">
                <a16:creationId xmlns:a16="http://schemas.microsoft.com/office/drawing/2014/main" id="{4A8835DA-E26D-059E-21CB-5F405471F861}"/>
              </a:ext>
            </a:extLst>
          </p:cNvPr>
          <p:cNvSpPr/>
          <p:nvPr/>
        </p:nvSpPr>
        <p:spPr>
          <a:xfrm flipH="1">
            <a:off x="10439842" y="5677786"/>
            <a:ext cx="1752158" cy="1227588"/>
          </a:xfrm>
          <a:prstGeom prst="rtTriangle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8F6FBBA5-9D91-2339-7BEC-49BD845C8D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968876"/>
              </p:ext>
            </p:extLst>
          </p:nvPr>
        </p:nvGraphicFramePr>
        <p:xfrm>
          <a:off x="969007" y="1632825"/>
          <a:ext cx="10346914" cy="4467440"/>
        </p:xfrm>
        <a:graphic>
          <a:graphicData uri="http://schemas.openxmlformats.org/drawingml/2006/table">
            <a:tbl>
              <a:tblPr rtl="1">
                <a:tableStyleId>{69C7853C-536D-4A76-A0AE-DD22124D55A5}</a:tableStyleId>
              </a:tblPr>
              <a:tblGrid>
                <a:gridCol w="564772">
                  <a:extLst>
                    <a:ext uri="{9D8B030D-6E8A-4147-A177-3AD203B41FA5}">
                      <a16:colId xmlns:a16="http://schemas.microsoft.com/office/drawing/2014/main" val="1981945940"/>
                    </a:ext>
                  </a:extLst>
                </a:gridCol>
                <a:gridCol w="1312949">
                  <a:extLst>
                    <a:ext uri="{9D8B030D-6E8A-4147-A177-3AD203B41FA5}">
                      <a16:colId xmlns:a16="http://schemas.microsoft.com/office/drawing/2014/main" val="2569737292"/>
                    </a:ext>
                  </a:extLst>
                </a:gridCol>
                <a:gridCol w="2285037">
                  <a:extLst>
                    <a:ext uri="{9D8B030D-6E8A-4147-A177-3AD203B41FA5}">
                      <a16:colId xmlns:a16="http://schemas.microsoft.com/office/drawing/2014/main" val="323964532"/>
                    </a:ext>
                  </a:extLst>
                </a:gridCol>
                <a:gridCol w="1035211">
                  <a:extLst>
                    <a:ext uri="{9D8B030D-6E8A-4147-A177-3AD203B41FA5}">
                      <a16:colId xmlns:a16="http://schemas.microsoft.com/office/drawing/2014/main" val="2531795853"/>
                    </a:ext>
                  </a:extLst>
                </a:gridCol>
                <a:gridCol w="1375476">
                  <a:extLst>
                    <a:ext uri="{9D8B030D-6E8A-4147-A177-3AD203B41FA5}">
                      <a16:colId xmlns:a16="http://schemas.microsoft.com/office/drawing/2014/main" val="3603901032"/>
                    </a:ext>
                  </a:extLst>
                </a:gridCol>
                <a:gridCol w="1074831">
                  <a:extLst>
                    <a:ext uri="{9D8B030D-6E8A-4147-A177-3AD203B41FA5}">
                      <a16:colId xmlns:a16="http://schemas.microsoft.com/office/drawing/2014/main" val="1205238245"/>
                    </a:ext>
                  </a:extLst>
                </a:gridCol>
                <a:gridCol w="2698638">
                  <a:extLst>
                    <a:ext uri="{9D8B030D-6E8A-4147-A177-3AD203B41FA5}">
                      <a16:colId xmlns:a16="http://schemas.microsoft.com/office/drawing/2014/main" val="2783455155"/>
                    </a:ext>
                  </a:extLst>
                </a:gridCol>
              </a:tblGrid>
              <a:tr h="372820"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م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اسم المبادرة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اسم المشروع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بيانات المشروع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مسؤول التنفيذ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chemeClr val="bg1"/>
                          </a:solidFill>
                          <a:effectLst/>
                        </a:rPr>
                        <a:t>الإدارة</a:t>
                      </a:r>
                      <a:endParaRPr lang="ar-SA" sz="1400" b="0" i="0" u="none" strike="noStrike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494860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solidFill>
                      <a:srgbClr val="006666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solidFill>
                      <a:srgbClr val="006666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المستهدف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المبلغ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1" fontAlgn="ctr"/>
                      <a:endParaRPr lang="ar-SA" sz="1400" b="0" i="0" u="none" strike="noStrike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1" fontAlgn="ctr"/>
                      <a:endParaRPr lang="ar-SA" sz="1400" b="0" i="0" u="none" strike="noStrike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4914902"/>
                  </a:ext>
                </a:extLst>
              </a:tr>
              <a:tr h="72532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1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b="1" u="none" strike="noStrike" dirty="0">
                          <a:solidFill>
                            <a:srgbClr val="006666"/>
                          </a:solidFill>
                          <a:effectLst/>
                        </a:rPr>
                        <a:t>كهاتين</a:t>
                      </a:r>
                      <a:endParaRPr lang="ar-SA" sz="1400" b="1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 كفالة الأيتام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640800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أ/فخر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إدارة الخدمة المجتمعية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9646770"/>
                  </a:ext>
                </a:extLst>
              </a:tr>
              <a:tr h="725324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كفالة ام اليتيم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360000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أ/فخر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إدارة الخدمة المجتمعية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7538201"/>
                  </a:ext>
                </a:extLst>
              </a:tr>
              <a:tr h="725324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3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u="none" strike="noStrike" dirty="0">
                          <a:solidFill>
                            <a:srgbClr val="006666"/>
                          </a:solidFill>
                          <a:effectLst/>
                        </a:rPr>
                        <a:t>عناية وشفاء</a:t>
                      </a:r>
                      <a:endParaRPr lang="ar-SA" sz="1400" b="1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مشروع تأمين طبي للأيتام 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75000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م/خالد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إدارة المشاريع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015895"/>
                  </a:ext>
                </a:extLst>
              </a:tr>
              <a:tr h="725324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2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u="none" strike="noStrike" dirty="0">
                          <a:solidFill>
                            <a:srgbClr val="006666"/>
                          </a:solidFill>
                          <a:effectLst/>
                        </a:rPr>
                        <a:t>يد العون</a:t>
                      </a:r>
                      <a:endParaRPr lang="ar-SA" sz="1400" b="1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برنامج تفريج كربة 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100000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م/لارا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إدارة الخدمة المجتمعية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314941"/>
                  </a:ext>
                </a:extLst>
              </a:tr>
              <a:tr h="725324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4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u="none" strike="noStrike" dirty="0">
                          <a:solidFill>
                            <a:srgbClr val="006666"/>
                          </a:solidFill>
                          <a:effectLst/>
                        </a:rPr>
                        <a:t>همة وتيسير</a:t>
                      </a:r>
                      <a:endParaRPr lang="ar-SA" sz="1400" b="1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مشروع سداد الفواتير 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275400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م/خالد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إدارة المشاريع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738086"/>
                  </a:ext>
                </a:extLst>
              </a:tr>
            </a:tbl>
          </a:graphicData>
        </a:graphic>
      </p:graphicFrame>
      <p:pic>
        <p:nvPicPr>
          <p:cNvPr id="20" name="صورة 19" descr="صورة تحتوي على الرسومات, تصميم الجرافيك, الخط, قصاصة فنية&#10;&#10;تم إنشاء الوصف تلقائياً">
            <a:extLst>
              <a:ext uri="{FF2B5EF4-FFF2-40B4-BE49-F238E27FC236}">
                <a16:creationId xmlns:a16="http://schemas.microsoft.com/office/drawing/2014/main" id="{4F7459FA-9CE8-4EC0-B750-378D30AD8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534" y="364370"/>
            <a:ext cx="908779" cy="99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975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F3F-B916-1522-33C7-9F4ECF81D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مجموعة 14">
            <a:extLst>
              <a:ext uri="{FF2B5EF4-FFF2-40B4-BE49-F238E27FC236}">
                <a16:creationId xmlns:a16="http://schemas.microsoft.com/office/drawing/2014/main" id="{0424AC00-ABD5-AE45-CF22-6EBE33329F8C}"/>
              </a:ext>
            </a:extLst>
          </p:cNvPr>
          <p:cNvGrpSpPr/>
          <p:nvPr/>
        </p:nvGrpSpPr>
        <p:grpSpPr>
          <a:xfrm>
            <a:off x="9394414" y="1341405"/>
            <a:ext cx="2004060" cy="0"/>
            <a:chOff x="3215640" y="3169920"/>
            <a:chExt cx="2004060" cy="0"/>
          </a:xfrm>
        </p:grpSpPr>
        <p:cxnSp>
          <p:nvCxnSpPr>
            <p:cNvPr id="12" name="رابط مستقيم 11">
              <a:extLst>
                <a:ext uri="{FF2B5EF4-FFF2-40B4-BE49-F238E27FC236}">
                  <a16:creationId xmlns:a16="http://schemas.microsoft.com/office/drawing/2014/main" id="{0C431314-B9A6-2E14-E397-C60E5AE5F7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83380" y="3169920"/>
              <a:ext cx="1036320" cy="0"/>
            </a:xfrm>
            <a:prstGeom prst="line">
              <a:avLst/>
            </a:prstGeom>
            <a:ln w="4762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رابط مستقيم 13">
              <a:extLst>
                <a:ext uri="{FF2B5EF4-FFF2-40B4-BE49-F238E27FC236}">
                  <a16:creationId xmlns:a16="http://schemas.microsoft.com/office/drawing/2014/main" id="{9188FAE4-B3CB-867D-6055-164FD6812C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15640" y="3169920"/>
              <a:ext cx="1036320" cy="0"/>
            </a:xfrm>
            <a:prstGeom prst="line">
              <a:avLst/>
            </a:prstGeom>
            <a:ln w="476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85A6EDB7-6941-0D99-29AC-4C40FE95E348}"/>
              </a:ext>
            </a:extLst>
          </p:cNvPr>
          <p:cNvGrpSpPr/>
          <p:nvPr/>
        </p:nvGrpSpPr>
        <p:grpSpPr>
          <a:xfrm>
            <a:off x="-39069" y="226132"/>
            <a:ext cx="876432" cy="312420"/>
            <a:chOff x="-39069" y="226132"/>
            <a:chExt cx="876432" cy="312420"/>
          </a:xfrm>
          <a:solidFill>
            <a:srgbClr val="006666"/>
          </a:solidFill>
        </p:grpSpPr>
        <p:sp>
          <p:nvSpPr>
            <p:cNvPr id="16" name="مستطيل: زوايا مستديرة 15">
              <a:extLst>
                <a:ext uri="{FF2B5EF4-FFF2-40B4-BE49-F238E27FC236}">
                  <a16:creationId xmlns:a16="http://schemas.microsoft.com/office/drawing/2014/main" id="{1D371C89-FFB8-89FC-F078-23F3F4EDA8E3}"/>
                </a:ext>
              </a:extLst>
            </p:cNvPr>
            <p:cNvSpPr/>
            <p:nvPr/>
          </p:nvSpPr>
          <p:spPr>
            <a:xfrm rot="8235463">
              <a:off x="199057" y="226132"/>
              <a:ext cx="638306" cy="45719"/>
            </a:xfrm>
            <a:prstGeom prst="roundRect">
              <a:avLst>
                <a:gd name="adj" fmla="val 5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17" name="مستطيل: زوايا مستديرة 16">
              <a:extLst>
                <a:ext uri="{FF2B5EF4-FFF2-40B4-BE49-F238E27FC236}">
                  <a16:creationId xmlns:a16="http://schemas.microsoft.com/office/drawing/2014/main" id="{CC48D7A2-AAF3-3CE4-DDF6-846B0E374EF2}"/>
                </a:ext>
              </a:extLst>
            </p:cNvPr>
            <p:cNvSpPr/>
            <p:nvPr/>
          </p:nvSpPr>
          <p:spPr>
            <a:xfrm rot="8235463">
              <a:off x="147622" y="492833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18" name="مستطيل: زوايا مستديرة 17">
              <a:extLst>
                <a:ext uri="{FF2B5EF4-FFF2-40B4-BE49-F238E27FC236}">
                  <a16:creationId xmlns:a16="http://schemas.microsoft.com/office/drawing/2014/main" id="{2D1DB8FF-50CD-1456-D9EB-DE3969F9015E}"/>
                </a:ext>
              </a:extLst>
            </p:cNvPr>
            <p:cNvSpPr/>
            <p:nvPr/>
          </p:nvSpPr>
          <p:spPr>
            <a:xfrm rot="8235463">
              <a:off x="-39069" y="243561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A30E2374-3D29-9BCE-3C79-C7443CDB27DA}"/>
              </a:ext>
            </a:extLst>
          </p:cNvPr>
          <p:cNvGrpSpPr/>
          <p:nvPr/>
        </p:nvGrpSpPr>
        <p:grpSpPr>
          <a:xfrm flipV="1">
            <a:off x="-39069" y="6310804"/>
            <a:ext cx="876432" cy="312420"/>
            <a:chOff x="-39069" y="226132"/>
            <a:chExt cx="876432" cy="312420"/>
          </a:xfrm>
          <a:solidFill>
            <a:srgbClr val="00B050"/>
          </a:solidFill>
        </p:grpSpPr>
        <p:sp>
          <p:nvSpPr>
            <p:cNvPr id="25" name="مستطيل: زوايا مستديرة 24">
              <a:extLst>
                <a:ext uri="{FF2B5EF4-FFF2-40B4-BE49-F238E27FC236}">
                  <a16:creationId xmlns:a16="http://schemas.microsoft.com/office/drawing/2014/main" id="{FD1A8E82-49DC-D874-01CA-59259708AEDC}"/>
                </a:ext>
              </a:extLst>
            </p:cNvPr>
            <p:cNvSpPr/>
            <p:nvPr/>
          </p:nvSpPr>
          <p:spPr>
            <a:xfrm rot="8235463">
              <a:off x="199057" y="226132"/>
              <a:ext cx="638306" cy="45719"/>
            </a:xfrm>
            <a:prstGeom prst="roundRect">
              <a:avLst>
                <a:gd name="adj" fmla="val 50000"/>
              </a:avLst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26" name="مستطيل: زوايا مستديرة 25">
              <a:extLst>
                <a:ext uri="{FF2B5EF4-FFF2-40B4-BE49-F238E27FC236}">
                  <a16:creationId xmlns:a16="http://schemas.microsoft.com/office/drawing/2014/main" id="{75C088DC-C844-DA42-BB66-C088377F779E}"/>
                </a:ext>
              </a:extLst>
            </p:cNvPr>
            <p:cNvSpPr/>
            <p:nvPr/>
          </p:nvSpPr>
          <p:spPr>
            <a:xfrm rot="8235463">
              <a:off x="147622" y="492833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27" name="مستطيل: زوايا مستديرة 26">
              <a:extLst>
                <a:ext uri="{FF2B5EF4-FFF2-40B4-BE49-F238E27FC236}">
                  <a16:creationId xmlns:a16="http://schemas.microsoft.com/office/drawing/2014/main" id="{28DB8151-846A-613B-3ADC-CFEAA0CA68C5}"/>
                </a:ext>
              </a:extLst>
            </p:cNvPr>
            <p:cNvSpPr/>
            <p:nvPr/>
          </p:nvSpPr>
          <p:spPr>
            <a:xfrm rot="8235463">
              <a:off x="-39069" y="243561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sp>
        <p:nvSpPr>
          <p:cNvPr id="2" name="مثلث قائم الزاوية 1">
            <a:extLst>
              <a:ext uri="{FF2B5EF4-FFF2-40B4-BE49-F238E27FC236}">
                <a16:creationId xmlns:a16="http://schemas.microsoft.com/office/drawing/2014/main" id="{8A749C4C-7250-AE4F-B40A-2CBBA062AC47}"/>
              </a:ext>
            </a:extLst>
          </p:cNvPr>
          <p:cNvSpPr/>
          <p:nvPr/>
        </p:nvSpPr>
        <p:spPr>
          <a:xfrm flipH="1">
            <a:off x="10439842" y="5677786"/>
            <a:ext cx="1752158" cy="1227588"/>
          </a:xfrm>
          <a:prstGeom prst="rtTriangle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974EF3C3-52C7-F070-D88D-FDDAF86E4B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591394"/>
              </p:ext>
            </p:extLst>
          </p:nvPr>
        </p:nvGraphicFramePr>
        <p:xfrm>
          <a:off x="1060704" y="1548999"/>
          <a:ext cx="10337771" cy="4536000"/>
        </p:xfrm>
        <a:graphic>
          <a:graphicData uri="http://schemas.openxmlformats.org/drawingml/2006/table">
            <a:tbl>
              <a:tblPr rtl="1">
                <a:tableStyleId>{69C7853C-536D-4A76-A0AE-DD22124D55A5}</a:tableStyleId>
              </a:tblPr>
              <a:tblGrid>
                <a:gridCol w="532001">
                  <a:extLst>
                    <a:ext uri="{9D8B030D-6E8A-4147-A177-3AD203B41FA5}">
                      <a16:colId xmlns:a16="http://schemas.microsoft.com/office/drawing/2014/main" val="3667649176"/>
                    </a:ext>
                  </a:extLst>
                </a:gridCol>
                <a:gridCol w="1750591">
                  <a:extLst>
                    <a:ext uri="{9D8B030D-6E8A-4147-A177-3AD203B41FA5}">
                      <a16:colId xmlns:a16="http://schemas.microsoft.com/office/drawing/2014/main" val="1217006163"/>
                    </a:ext>
                  </a:extLst>
                </a:gridCol>
                <a:gridCol w="1969552">
                  <a:extLst>
                    <a:ext uri="{9D8B030D-6E8A-4147-A177-3AD203B41FA5}">
                      <a16:colId xmlns:a16="http://schemas.microsoft.com/office/drawing/2014/main" val="3306195232"/>
                    </a:ext>
                  </a:extLst>
                </a:gridCol>
                <a:gridCol w="1199991">
                  <a:extLst>
                    <a:ext uri="{9D8B030D-6E8A-4147-A177-3AD203B41FA5}">
                      <a16:colId xmlns:a16="http://schemas.microsoft.com/office/drawing/2014/main" val="2679876968"/>
                    </a:ext>
                  </a:extLst>
                </a:gridCol>
                <a:gridCol w="1199991">
                  <a:extLst>
                    <a:ext uri="{9D8B030D-6E8A-4147-A177-3AD203B41FA5}">
                      <a16:colId xmlns:a16="http://schemas.microsoft.com/office/drawing/2014/main" val="2818049640"/>
                    </a:ext>
                  </a:extLst>
                </a:gridCol>
                <a:gridCol w="1043029">
                  <a:extLst>
                    <a:ext uri="{9D8B030D-6E8A-4147-A177-3AD203B41FA5}">
                      <a16:colId xmlns:a16="http://schemas.microsoft.com/office/drawing/2014/main" val="3529057011"/>
                    </a:ext>
                  </a:extLst>
                </a:gridCol>
                <a:gridCol w="2642616">
                  <a:extLst>
                    <a:ext uri="{9D8B030D-6E8A-4147-A177-3AD203B41FA5}">
                      <a16:colId xmlns:a16="http://schemas.microsoft.com/office/drawing/2014/main" val="3912394179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م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اسم المبادرة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اسم المشروع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بيانات المشروع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chemeClr val="bg1"/>
                          </a:solidFill>
                          <a:effectLst/>
                        </a:rPr>
                        <a:t>مسؤول التنفيذ</a:t>
                      </a:r>
                      <a:endParaRPr lang="ar-SA" sz="1400" b="0" i="0" u="none" strike="noStrike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الإدارة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131262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المستهدف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المبلغ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784077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1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u="none" strike="noStrike" dirty="0">
                          <a:solidFill>
                            <a:srgbClr val="006666"/>
                          </a:solidFill>
                          <a:effectLst/>
                        </a:rPr>
                        <a:t>قطرة حياة</a:t>
                      </a:r>
                      <a:endParaRPr lang="ar-SA" sz="1400" b="1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مشروع سقيا الماء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60000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م/لارا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إدارة الخدمة المجتمعية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990338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3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u="none" strike="noStrike" dirty="0">
                          <a:solidFill>
                            <a:srgbClr val="006666"/>
                          </a:solidFill>
                          <a:effectLst/>
                        </a:rPr>
                        <a:t>دفء الاستقرار</a:t>
                      </a:r>
                      <a:endParaRPr lang="ar-SA" sz="1400" b="1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برنامج صيانة المنازل</a:t>
                      </a:r>
                    </a:p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 (ترميم _صيانة _ تأثيث)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250000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م/خالد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إدارة المشاريع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260019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4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u="none" strike="noStrike" dirty="0">
                          <a:solidFill>
                            <a:srgbClr val="006666"/>
                          </a:solidFill>
                          <a:effectLst/>
                        </a:rPr>
                        <a:t>فسحة الفرح</a:t>
                      </a:r>
                      <a:endParaRPr lang="ar-SA" sz="1400" b="1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مشروع فسحة الطالب اليتيم 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165750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م/خالد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إدارة المشاريع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782831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2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u="none" strike="noStrike" dirty="0">
                          <a:solidFill>
                            <a:srgbClr val="006666"/>
                          </a:solidFill>
                          <a:effectLst/>
                        </a:rPr>
                        <a:t>جسر النجاح</a:t>
                      </a:r>
                      <a:endParaRPr lang="ar-SA" sz="1400" b="1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كفالة تعليمية للطلاب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400000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أ/فخر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إدارة الخدمة المجتمعية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719690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5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u="none" strike="noStrike" dirty="0">
                          <a:solidFill>
                            <a:srgbClr val="006666"/>
                          </a:solidFill>
                          <a:effectLst/>
                        </a:rPr>
                        <a:t>حقيبة المستقبل</a:t>
                      </a:r>
                      <a:endParaRPr lang="ar-SA" sz="1400" b="1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مشروع الحقيبة المدرسية 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127500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م/خالد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إدارة المشاريع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428904"/>
                  </a:ext>
                </a:extLst>
              </a:tr>
            </a:tbl>
          </a:graphicData>
        </a:graphic>
      </p:graphicFrame>
      <p:pic>
        <p:nvPicPr>
          <p:cNvPr id="20" name="صورة 19" descr="صورة تحتوي على الرسومات, تصميم الجرافيك, الخط, قصاصة فنية&#10;&#10;تم إنشاء الوصف تلقائياً">
            <a:extLst>
              <a:ext uri="{FF2B5EF4-FFF2-40B4-BE49-F238E27FC236}">
                <a16:creationId xmlns:a16="http://schemas.microsoft.com/office/drawing/2014/main" id="{DD12077B-76BA-4931-99BC-6FDA528C16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534" y="364370"/>
            <a:ext cx="908779" cy="995922"/>
          </a:xfrm>
          <a:prstGeom prst="rect">
            <a:avLst/>
          </a:prstGeom>
        </p:spPr>
      </p:pic>
      <p:sp>
        <p:nvSpPr>
          <p:cNvPr id="21" name="مربع نص 20">
            <a:extLst>
              <a:ext uri="{FF2B5EF4-FFF2-40B4-BE49-F238E27FC236}">
                <a16:creationId xmlns:a16="http://schemas.microsoft.com/office/drawing/2014/main" id="{332B061A-2789-44DE-8959-2FBE54554539}"/>
              </a:ext>
            </a:extLst>
          </p:cNvPr>
          <p:cNvSpPr txBox="1"/>
          <p:nvPr/>
        </p:nvSpPr>
        <p:spPr>
          <a:xfrm>
            <a:off x="7275031" y="639506"/>
            <a:ext cx="423876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البرامج والمشاريع</a:t>
            </a:r>
          </a:p>
        </p:txBody>
      </p:sp>
    </p:spTree>
    <p:extLst>
      <p:ext uri="{BB962C8B-B14F-4D97-AF65-F5344CB8AC3E}">
        <p14:creationId xmlns:p14="http://schemas.microsoft.com/office/powerpoint/2010/main" val="663405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711A0-26EB-C6B6-4631-B4FF6BEDF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مجموعة 14">
            <a:extLst>
              <a:ext uri="{FF2B5EF4-FFF2-40B4-BE49-F238E27FC236}">
                <a16:creationId xmlns:a16="http://schemas.microsoft.com/office/drawing/2014/main" id="{0E4AEE1E-6218-1529-EE6B-DB2C2B75C235}"/>
              </a:ext>
            </a:extLst>
          </p:cNvPr>
          <p:cNvGrpSpPr/>
          <p:nvPr/>
        </p:nvGrpSpPr>
        <p:grpSpPr>
          <a:xfrm>
            <a:off x="9394414" y="1341405"/>
            <a:ext cx="2004060" cy="0"/>
            <a:chOff x="3215640" y="3169920"/>
            <a:chExt cx="2004060" cy="0"/>
          </a:xfrm>
        </p:grpSpPr>
        <p:cxnSp>
          <p:nvCxnSpPr>
            <p:cNvPr id="12" name="رابط مستقيم 11">
              <a:extLst>
                <a:ext uri="{FF2B5EF4-FFF2-40B4-BE49-F238E27FC236}">
                  <a16:creationId xmlns:a16="http://schemas.microsoft.com/office/drawing/2014/main" id="{F7A65F84-1832-CB28-64F4-F7F224F68C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83380" y="3169920"/>
              <a:ext cx="1036320" cy="0"/>
            </a:xfrm>
            <a:prstGeom prst="line">
              <a:avLst/>
            </a:prstGeom>
            <a:ln w="4762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رابط مستقيم 13">
              <a:extLst>
                <a:ext uri="{FF2B5EF4-FFF2-40B4-BE49-F238E27FC236}">
                  <a16:creationId xmlns:a16="http://schemas.microsoft.com/office/drawing/2014/main" id="{F55DA759-5432-6CD9-9129-BB0AEDF36C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15640" y="3169920"/>
              <a:ext cx="1036320" cy="0"/>
            </a:xfrm>
            <a:prstGeom prst="line">
              <a:avLst/>
            </a:prstGeom>
            <a:ln w="476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3A0BAC23-1F02-7713-0FC9-5CB95403F4D3}"/>
              </a:ext>
            </a:extLst>
          </p:cNvPr>
          <p:cNvGrpSpPr/>
          <p:nvPr/>
        </p:nvGrpSpPr>
        <p:grpSpPr>
          <a:xfrm>
            <a:off x="-39069" y="226132"/>
            <a:ext cx="876432" cy="312420"/>
            <a:chOff x="-39069" y="226132"/>
            <a:chExt cx="876432" cy="312420"/>
          </a:xfrm>
          <a:solidFill>
            <a:srgbClr val="006666"/>
          </a:solidFill>
        </p:grpSpPr>
        <p:sp>
          <p:nvSpPr>
            <p:cNvPr id="16" name="مستطيل: زوايا مستديرة 15">
              <a:extLst>
                <a:ext uri="{FF2B5EF4-FFF2-40B4-BE49-F238E27FC236}">
                  <a16:creationId xmlns:a16="http://schemas.microsoft.com/office/drawing/2014/main" id="{26792D62-B320-19D3-43CC-B01A90BB4287}"/>
                </a:ext>
              </a:extLst>
            </p:cNvPr>
            <p:cNvSpPr/>
            <p:nvPr/>
          </p:nvSpPr>
          <p:spPr>
            <a:xfrm rot="8235463">
              <a:off x="199057" y="226132"/>
              <a:ext cx="638306" cy="45719"/>
            </a:xfrm>
            <a:prstGeom prst="roundRect">
              <a:avLst>
                <a:gd name="adj" fmla="val 5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17" name="مستطيل: زوايا مستديرة 16">
              <a:extLst>
                <a:ext uri="{FF2B5EF4-FFF2-40B4-BE49-F238E27FC236}">
                  <a16:creationId xmlns:a16="http://schemas.microsoft.com/office/drawing/2014/main" id="{5B88B2A9-6100-B9A8-7093-C8E47ACF147C}"/>
                </a:ext>
              </a:extLst>
            </p:cNvPr>
            <p:cNvSpPr/>
            <p:nvPr/>
          </p:nvSpPr>
          <p:spPr>
            <a:xfrm rot="8235463">
              <a:off x="147622" y="492833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18" name="مستطيل: زوايا مستديرة 17">
              <a:extLst>
                <a:ext uri="{FF2B5EF4-FFF2-40B4-BE49-F238E27FC236}">
                  <a16:creationId xmlns:a16="http://schemas.microsoft.com/office/drawing/2014/main" id="{C77D3BC8-AF2D-5D69-ECEB-D037CB7B9D80}"/>
                </a:ext>
              </a:extLst>
            </p:cNvPr>
            <p:cNvSpPr/>
            <p:nvPr/>
          </p:nvSpPr>
          <p:spPr>
            <a:xfrm rot="8235463">
              <a:off x="-39069" y="243561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A436D20A-E453-3ED9-FBE9-F7ACB87104CD}"/>
              </a:ext>
            </a:extLst>
          </p:cNvPr>
          <p:cNvGrpSpPr/>
          <p:nvPr/>
        </p:nvGrpSpPr>
        <p:grpSpPr>
          <a:xfrm flipV="1">
            <a:off x="-39069" y="6310804"/>
            <a:ext cx="876432" cy="312420"/>
            <a:chOff x="-39069" y="226132"/>
            <a:chExt cx="876432" cy="312420"/>
          </a:xfrm>
          <a:solidFill>
            <a:srgbClr val="00B050"/>
          </a:solidFill>
        </p:grpSpPr>
        <p:sp>
          <p:nvSpPr>
            <p:cNvPr id="25" name="مستطيل: زوايا مستديرة 24">
              <a:extLst>
                <a:ext uri="{FF2B5EF4-FFF2-40B4-BE49-F238E27FC236}">
                  <a16:creationId xmlns:a16="http://schemas.microsoft.com/office/drawing/2014/main" id="{A82F511B-C2DA-C4FA-F34C-962F4FF1A26C}"/>
                </a:ext>
              </a:extLst>
            </p:cNvPr>
            <p:cNvSpPr/>
            <p:nvPr/>
          </p:nvSpPr>
          <p:spPr>
            <a:xfrm rot="8235463">
              <a:off x="199057" y="226132"/>
              <a:ext cx="638306" cy="45719"/>
            </a:xfrm>
            <a:prstGeom prst="roundRect">
              <a:avLst>
                <a:gd name="adj" fmla="val 50000"/>
              </a:avLst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26" name="مستطيل: زوايا مستديرة 25">
              <a:extLst>
                <a:ext uri="{FF2B5EF4-FFF2-40B4-BE49-F238E27FC236}">
                  <a16:creationId xmlns:a16="http://schemas.microsoft.com/office/drawing/2014/main" id="{CD8756C3-3A49-8CCB-13A0-FA5090256C31}"/>
                </a:ext>
              </a:extLst>
            </p:cNvPr>
            <p:cNvSpPr/>
            <p:nvPr/>
          </p:nvSpPr>
          <p:spPr>
            <a:xfrm rot="8235463">
              <a:off x="147622" y="492833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27" name="مستطيل: زوايا مستديرة 26">
              <a:extLst>
                <a:ext uri="{FF2B5EF4-FFF2-40B4-BE49-F238E27FC236}">
                  <a16:creationId xmlns:a16="http://schemas.microsoft.com/office/drawing/2014/main" id="{2DA1560F-1A9C-484C-F7EE-1C7E8C403FB1}"/>
                </a:ext>
              </a:extLst>
            </p:cNvPr>
            <p:cNvSpPr/>
            <p:nvPr/>
          </p:nvSpPr>
          <p:spPr>
            <a:xfrm rot="8235463">
              <a:off x="-39069" y="243561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sp>
        <p:nvSpPr>
          <p:cNvPr id="2" name="مثلث قائم الزاوية 1">
            <a:extLst>
              <a:ext uri="{FF2B5EF4-FFF2-40B4-BE49-F238E27FC236}">
                <a16:creationId xmlns:a16="http://schemas.microsoft.com/office/drawing/2014/main" id="{37E13332-BD1C-6687-4B57-3A8AAD82EF9C}"/>
              </a:ext>
            </a:extLst>
          </p:cNvPr>
          <p:cNvSpPr/>
          <p:nvPr/>
        </p:nvSpPr>
        <p:spPr>
          <a:xfrm flipH="1">
            <a:off x="10439842" y="5677786"/>
            <a:ext cx="1752158" cy="1227588"/>
          </a:xfrm>
          <a:prstGeom prst="rtTriangle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88BB25D4-E2E1-D5B9-2001-4245B483F4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939091"/>
              </p:ext>
            </p:extLst>
          </p:nvPr>
        </p:nvGraphicFramePr>
        <p:xfrm>
          <a:off x="969264" y="1637416"/>
          <a:ext cx="10429208" cy="3925752"/>
        </p:xfrm>
        <a:graphic>
          <a:graphicData uri="http://schemas.openxmlformats.org/drawingml/2006/table">
            <a:tbl>
              <a:tblPr rtl="1">
                <a:tableStyleId>{69C7853C-536D-4A76-A0AE-DD22124D55A5}</a:tableStyleId>
              </a:tblPr>
              <a:tblGrid>
                <a:gridCol w="659588">
                  <a:extLst>
                    <a:ext uri="{9D8B030D-6E8A-4147-A177-3AD203B41FA5}">
                      <a16:colId xmlns:a16="http://schemas.microsoft.com/office/drawing/2014/main" val="4002636935"/>
                    </a:ext>
                  </a:extLst>
                </a:gridCol>
                <a:gridCol w="1414131">
                  <a:extLst>
                    <a:ext uri="{9D8B030D-6E8A-4147-A177-3AD203B41FA5}">
                      <a16:colId xmlns:a16="http://schemas.microsoft.com/office/drawing/2014/main" val="1596400588"/>
                    </a:ext>
                  </a:extLst>
                </a:gridCol>
                <a:gridCol w="2313238">
                  <a:extLst>
                    <a:ext uri="{9D8B030D-6E8A-4147-A177-3AD203B41FA5}">
                      <a16:colId xmlns:a16="http://schemas.microsoft.com/office/drawing/2014/main" val="2219013767"/>
                    </a:ext>
                  </a:extLst>
                </a:gridCol>
                <a:gridCol w="1016624">
                  <a:extLst>
                    <a:ext uri="{9D8B030D-6E8A-4147-A177-3AD203B41FA5}">
                      <a16:colId xmlns:a16="http://schemas.microsoft.com/office/drawing/2014/main" val="2557452593"/>
                    </a:ext>
                  </a:extLst>
                </a:gridCol>
                <a:gridCol w="1103914">
                  <a:extLst>
                    <a:ext uri="{9D8B030D-6E8A-4147-A177-3AD203B41FA5}">
                      <a16:colId xmlns:a16="http://schemas.microsoft.com/office/drawing/2014/main" val="1689185271"/>
                    </a:ext>
                  </a:extLst>
                </a:gridCol>
                <a:gridCol w="1151081">
                  <a:extLst>
                    <a:ext uri="{9D8B030D-6E8A-4147-A177-3AD203B41FA5}">
                      <a16:colId xmlns:a16="http://schemas.microsoft.com/office/drawing/2014/main" val="4168123337"/>
                    </a:ext>
                  </a:extLst>
                </a:gridCol>
                <a:gridCol w="2770632">
                  <a:extLst>
                    <a:ext uri="{9D8B030D-6E8A-4147-A177-3AD203B41FA5}">
                      <a16:colId xmlns:a16="http://schemas.microsoft.com/office/drawing/2014/main" val="1561861358"/>
                    </a:ext>
                  </a:extLst>
                </a:gridCol>
              </a:tblGrid>
              <a:tr h="435933"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م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اسم المبادرة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اسم المشروع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بيانات المشروع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مسؤول التنفيذ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chemeClr val="bg1"/>
                          </a:solidFill>
                          <a:effectLst/>
                        </a:rPr>
                        <a:t>الإدارة</a:t>
                      </a:r>
                      <a:endParaRPr lang="ar-SA" sz="1400" b="0" i="0" u="none" strike="noStrike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1879128"/>
                  </a:ext>
                </a:extLst>
              </a:tr>
              <a:tr h="382772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المستهدف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المبلغ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5860060"/>
                  </a:ext>
                </a:extLst>
              </a:tr>
              <a:tr h="677901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1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1" fontAlgn="ctr"/>
                      <a:r>
                        <a:rPr lang="ar-SA" sz="1400" b="1" u="none" strike="noStrike" dirty="0">
                          <a:solidFill>
                            <a:srgbClr val="006666"/>
                          </a:solidFill>
                          <a:effectLst/>
                        </a:rPr>
                        <a:t>دفء وعطاء</a:t>
                      </a:r>
                      <a:endParaRPr lang="ar-SA" sz="1400" b="1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كسوة الشتاء ملابس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122600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م/لارا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إدارة الخدمة المجتمعية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275966"/>
                  </a:ext>
                </a:extLst>
              </a:tr>
              <a:tr h="677901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 دفء الشتاء بطانيات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156180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م/لارا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إدارة الخدمة المجتمعية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761061"/>
                  </a:ext>
                </a:extLst>
              </a:tr>
              <a:tr h="677901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دفء الشتاء دفايات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71200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م/لارا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إدارة الخدمة المجتمعية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7387230"/>
                  </a:ext>
                </a:extLst>
              </a:tr>
              <a:tr h="1073344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2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u="none" strike="noStrike" dirty="0">
                          <a:solidFill>
                            <a:srgbClr val="006666"/>
                          </a:solidFill>
                          <a:effectLst/>
                        </a:rPr>
                        <a:t>نسمة راحة</a:t>
                      </a:r>
                      <a:endParaRPr lang="ar-SA" sz="1400" b="1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برنامج الصيف </a:t>
                      </a:r>
                    </a:p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(صدقة الصيف مكيفات -برادات)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162000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م/لارا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إدارة الخدمة المجتمعية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149997"/>
                  </a:ext>
                </a:extLst>
              </a:tr>
            </a:tbl>
          </a:graphicData>
        </a:graphic>
      </p:graphicFrame>
      <p:pic>
        <p:nvPicPr>
          <p:cNvPr id="20" name="صورة 19" descr="صورة تحتوي على الرسومات, تصميم الجرافيك, الخط, قصاصة فنية&#10;&#10;تم إنشاء الوصف تلقائياً">
            <a:extLst>
              <a:ext uri="{FF2B5EF4-FFF2-40B4-BE49-F238E27FC236}">
                <a16:creationId xmlns:a16="http://schemas.microsoft.com/office/drawing/2014/main" id="{C70F173B-40D5-4DF7-880B-94ADA0E087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534" y="364370"/>
            <a:ext cx="908779" cy="995922"/>
          </a:xfrm>
          <a:prstGeom prst="rect">
            <a:avLst/>
          </a:prstGeom>
        </p:spPr>
      </p:pic>
      <p:sp>
        <p:nvSpPr>
          <p:cNvPr id="21" name="مربع نص 20">
            <a:extLst>
              <a:ext uri="{FF2B5EF4-FFF2-40B4-BE49-F238E27FC236}">
                <a16:creationId xmlns:a16="http://schemas.microsoft.com/office/drawing/2014/main" id="{5B772BB7-8F0E-4091-8686-33385AD138AE}"/>
              </a:ext>
            </a:extLst>
          </p:cNvPr>
          <p:cNvSpPr txBox="1"/>
          <p:nvPr/>
        </p:nvSpPr>
        <p:spPr>
          <a:xfrm>
            <a:off x="7275031" y="639506"/>
            <a:ext cx="423876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البرامج والمشاريع</a:t>
            </a:r>
          </a:p>
        </p:txBody>
      </p:sp>
    </p:spTree>
    <p:extLst>
      <p:ext uri="{BB962C8B-B14F-4D97-AF65-F5344CB8AC3E}">
        <p14:creationId xmlns:p14="http://schemas.microsoft.com/office/powerpoint/2010/main" val="3030830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85EF9-DB3B-FAE6-7491-8FF6CD4FD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مجموعة 14">
            <a:extLst>
              <a:ext uri="{FF2B5EF4-FFF2-40B4-BE49-F238E27FC236}">
                <a16:creationId xmlns:a16="http://schemas.microsoft.com/office/drawing/2014/main" id="{5C31E383-D4B3-E58A-A093-BA26CCF67C7D}"/>
              </a:ext>
            </a:extLst>
          </p:cNvPr>
          <p:cNvGrpSpPr/>
          <p:nvPr/>
        </p:nvGrpSpPr>
        <p:grpSpPr>
          <a:xfrm>
            <a:off x="9394414" y="1341405"/>
            <a:ext cx="2004060" cy="0"/>
            <a:chOff x="3215640" y="3169920"/>
            <a:chExt cx="2004060" cy="0"/>
          </a:xfrm>
        </p:grpSpPr>
        <p:cxnSp>
          <p:nvCxnSpPr>
            <p:cNvPr id="12" name="رابط مستقيم 11">
              <a:extLst>
                <a:ext uri="{FF2B5EF4-FFF2-40B4-BE49-F238E27FC236}">
                  <a16:creationId xmlns:a16="http://schemas.microsoft.com/office/drawing/2014/main" id="{743BD9F2-DABD-8339-7C8E-F7846AAA57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83380" y="3169920"/>
              <a:ext cx="1036320" cy="0"/>
            </a:xfrm>
            <a:prstGeom prst="line">
              <a:avLst/>
            </a:prstGeom>
            <a:ln w="4762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رابط مستقيم 13">
              <a:extLst>
                <a:ext uri="{FF2B5EF4-FFF2-40B4-BE49-F238E27FC236}">
                  <a16:creationId xmlns:a16="http://schemas.microsoft.com/office/drawing/2014/main" id="{198F359D-7A6D-96D4-A166-8EAEF70EE5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15640" y="3169920"/>
              <a:ext cx="1036320" cy="0"/>
            </a:xfrm>
            <a:prstGeom prst="line">
              <a:avLst/>
            </a:prstGeom>
            <a:ln w="476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01B84564-3F5B-A18D-3EDC-9FA7D1550CF1}"/>
              </a:ext>
            </a:extLst>
          </p:cNvPr>
          <p:cNvGrpSpPr/>
          <p:nvPr/>
        </p:nvGrpSpPr>
        <p:grpSpPr>
          <a:xfrm>
            <a:off x="-39069" y="226132"/>
            <a:ext cx="876432" cy="312420"/>
            <a:chOff x="-39069" y="226132"/>
            <a:chExt cx="876432" cy="312420"/>
          </a:xfrm>
          <a:solidFill>
            <a:srgbClr val="006666"/>
          </a:solidFill>
        </p:grpSpPr>
        <p:sp>
          <p:nvSpPr>
            <p:cNvPr id="16" name="مستطيل: زوايا مستديرة 15">
              <a:extLst>
                <a:ext uri="{FF2B5EF4-FFF2-40B4-BE49-F238E27FC236}">
                  <a16:creationId xmlns:a16="http://schemas.microsoft.com/office/drawing/2014/main" id="{567A15F0-FA45-FF0B-E346-36A2FD3BD4FB}"/>
                </a:ext>
              </a:extLst>
            </p:cNvPr>
            <p:cNvSpPr/>
            <p:nvPr/>
          </p:nvSpPr>
          <p:spPr>
            <a:xfrm rot="8235463">
              <a:off x="199057" y="226132"/>
              <a:ext cx="638306" cy="45719"/>
            </a:xfrm>
            <a:prstGeom prst="roundRect">
              <a:avLst>
                <a:gd name="adj" fmla="val 5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17" name="مستطيل: زوايا مستديرة 16">
              <a:extLst>
                <a:ext uri="{FF2B5EF4-FFF2-40B4-BE49-F238E27FC236}">
                  <a16:creationId xmlns:a16="http://schemas.microsoft.com/office/drawing/2014/main" id="{BD4B331B-92CB-E921-7EEE-1DE6CA0B27C9}"/>
                </a:ext>
              </a:extLst>
            </p:cNvPr>
            <p:cNvSpPr/>
            <p:nvPr/>
          </p:nvSpPr>
          <p:spPr>
            <a:xfrm rot="8235463">
              <a:off x="147622" y="492833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18" name="مستطيل: زوايا مستديرة 17">
              <a:extLst>
                <a:ext uri="{FF2B5EF4-FFF2-40B4-BE49-F238E27FC236}">
                  <a16:creationId xmlns:a16="http://schemas.microsoft.com/office/drawing/2014/main" id="{6286385C-90D4-31F7-2DA2-D5FE3C9669DB}"/>
                </a:ext>
              </a:extLst>
            </p:cNvPr>
            <p:cNvSpPr/>
            <p:nvPr/>
          </p:nvSpPr>
          <p:spPr>
            <a:xfrm rot="8235463">
              <a:off x="-39069" y="243561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8E7F2C9B-7DDC-A04D-20AB-74DA32281AFC}"/>
              </a:ext>
            </a:extLst>
          </p:cNvPr>
          <p:cNvGrpSpPr/>
          <p:nvPr/>
        </p:nvGrpSpPr>
        <p:grpSpPr>
          <a:xfrm flipV="1">
            <a:off x="-39069" y="6310804"/>
            <a:ext cx="876432" cy="312420"/>
            <a:chOff x="-39069" y="226132"/>
            <a:chExt cx="876432" cy="312420"/>
          </a:xfrm>
          <a:solidFill>
            <a:srgbClr val="00B050"/>
          </a:solidFill>
        </p:grpSpPr>
        <p:sp>
          <p:nvSpPr>
            <p:cNvPr id="25" name="مستطيل: زوايا مستديرة 24">
              <a:extLst>
                <a:ext uri="{FF2B5EF4-FFF2-40B4-BE49-F238E27FC236}">
                  <a16:creationId xmlns:a16="http://schemas.microsoft.com/office/drawing/2014/main" id="{C2D2295A-C4F3-1CE3-F9D0-E2DECB06773E}"/>
                </a:ext>
              </a:extLst>
            </p:cNvPr>
            <p:cNvSpPr/>
            <p:nvPr/>
          </p:nvSpPr>
          <p:spPr>
            <a:xfrm rot="8235463">
              <a:off x="199057" y="226132"/>
              <a:ext cx="638306" cy="45719"/>
            </a:xfrm>
            <a:prstGeom prst="roundRect">
              <a:avLst>
                <a:gd name="adj" fmla="val 50000"/>
              </a:avLst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26" name="مستطيل: زوايا مستديرة 25">
              <a:extLst>
                <a:ext uri="{FF2B5EF4-FFF2-40B4-BE49-F238E27FC236}">
                  <a16:creationId xmlns:a16="http://schemas.microsoft.com/office/drawing/2014/main" id="{A4765212-1357-7347-686B-9B3C1AEBC920}"/>
                </a:ext>
              </a:extLst>
            </p:cNvPr>
            <p:cNvSpPr/>
            <p:nvPr/>
          </p:nvSpPr>
          <p:spPr>
            <a:xfrm rot="8235463">
              <a:off x="147622" y="492833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27" name="مستطيل: زوايا مستديرة 26">
              <a:extLst>
                <a:ext uri="{FF2B5EF4-FFF2-40B4-BE49-F238E27FC236}">
                  <a16:creationId xmlns:a16="http://schemas.microsoft.com/office/drawing/2014/main" id="{B712FA07-28D2-51F9-DA51-AD4F22792B4B}"/>
                </a:ext>
              </a:extLst>
            </p:cNvPr>
            <p:cNvSpPr/>
            <p:nvPr/>
          </p:nvSpPr>
          <p:spPr>
            <a:xfrm rot="8235463">
              <a:off x="-39069" y="243561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sp>
        <p:nvSpPr>
          <p:cNvPr id="2" name="مثلث قائم الزاوية 1">
            <a:extLst>
              <a:ext uri="{FF2B5EF4-FFF2-40B4-BE49-F238E27FC236}">
                <a16:creationId xmlns:a16="http://schemas.microsoft.com/office/drawing/2014/main" id="{251CA6AC-7CC8-39CC-C25B-595A7F444D56}"/>
              </a:ext>
            </a:extLst>
          </p:cNvPr>
          <p:cNvSpPr/>
          <p:nvPr/>
        </p:nvSpPr>
        <p:spPr>
          <a:xfrm flipH="1">
            <a:off x="10439842" y="5677786"/>
            <a:ext cx="1752158" cy="1227588"/>
          </a:xfrm>
          <a:prstGeom prst="rtTriangle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87298A48-5A1C-B8D8-DDAA-56C8E9FF64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903877"/>
              </p:ext>
            </p:extLst>
          </p:nvPr>
        </p:nvGraphicFramePr>
        <p:xfrm>
          <a:off x="941832" y="1549000"/>
          <a:ext cx="10456642" cy="4625634"/>
        </p:xfrm>
        <a:graphic>
          <a:graphicData uri="http://schemas.openxmlformats.org/drawingml/2006/table">
            <a:tbl>
              <a:tblPr rtl="1">
                <a:tableStyleId>{69C7853C-536D-4A76-A0AE-DD22124D55A5}</a:tableStyleId>
              </a:tblPr>
              <a:tblGrid>
                <a:gridCol w="510734">
                  <a:extLst>
                    <a:ext uri="{9D8B030D-6E8A-4147-A177-3AD203B41FA5}">
                      <a16:colId xmlns:a16="http://schemas.microsoft.com/office/drawing/2014/main" val="3758076894"/>
                    </a:ext>
                  </a:extLst>
                </a:gridCol>
                <a:gridCol w="1520456">
                  <a:extLst>
                    <a:ext uri="{9D8B030D-6E8A-4147-A177-3AD203B41FA5}">
                      <a16:colId xmlns:a16="http://schemas.microsoft.com/office/drawing/2014/main" val="424950873"/>
                    </a:ext>
                  </a:extLst>
                </a:gridCol>
                <a:gridCol w="2317898">
                  <a:extLst>
                    <a:ext uri="{9D8B030D-6E8A-4147-A177-3AD203B41FA5}">
                      <a16:colId xmlns:a16="http://schemas.microsoft.com/office/drawing/2014/main" val="1155772301"/>
                    </a:ext>
                  </a:extLst>
                </a:gridCol>
                <a:gridCol w="1158949">
                  <a:extLst>
                    <a:ext uri="{9D8B030D-6E8A-4147-A177-3AD203B41FA5}">
                      <a16:colId xmlns:a16="http://schemas.microsoft.com/office/drawing/2014/main" val="2276970820"/>
                    </a:ext>
                  </a:extLst>
                </a:gridCol>
                <a:gridCol w="1143768">
                  <a:extLst>
                    <a:ext uri="{9D8B030D-6E8A-4147-A177-3AD203B41FA5}">
                      <a16:colId xmlns:a16="http://schemas.microsoft.com/office/drawing/2014/main" val="2202763164"/>
                    </a:ext>
                  </a:extLst>
                </a:gridCol>
                <a:gridCol w="992027">
                  <a:extLst>
                    <a:ext uri="{9D8B030D-6E8A-4147-A177-3AD203B41FA5}">
                      <a16:colId xmlns:a16="http://schemas.microsoft.com/office/drawing/2014/main" val="4259443925"/>
                    </a:ext>
                  </a:extLst>
                </a:gridCol>
                <a:gridCol w="2812810">
                  <a:extLst>
                    <a:ext uri="{9D8B030D-6E8A-4147-A177-3AD203B41FA5}">
                      <a16:colId xmlns:a16="http://schemas.microsoft.com/office/drawing/2014/main" val="748803095"/>
                    </a:ext>
                  </a:extLst>
                </a:gridCol>
              </a:tblGrid>
              <a:tr h="478655"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م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اسم المبادرة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اسم المشروع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بيانات المشروع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chemeClr val="bg1"/>
                          </a:solidFill>
                          <a:effectLst/>
                        </a:rPr>
                        <a:t>مسؤول التنفيذ</a:t>
                      </a:r>
                      <a:endParaRPr lang="ar-SA" sz="1400" b="0" i="0" u="none" strike="noStrike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chemeClr val="bg1"/>
                          </a:solidFill>
                          <a:effectLst/>
                        </a:rPr>
                        <a:t>الإدارة</a:t>
                      </a:r>
                      <a:endParaRPr lang="ar-SA" sz="1400" b="0" i="0" u="none" strike="noStrike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4207495"/>
                  </a:ext>
                </a:extLst>
              </a:tr>
              <a:tr h="478655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المستهدف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المبلغ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2432056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1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u="none" strike="noStrike" dirty="0">
                          <a:solidFill>
                            <a:srgbClr val="006666"/>
                          </a:solidFill>
                          <a:effectLst/>
                        </a:rPr>
                        <a:t>مائدة الرحمن</a:t>
                      </a:r>
                      <a:endParaRPr lang="ar-SA" sz="1400" b="1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إفطار صائم 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م/خالد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إدارة المشاريع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051816"/>
                  </a:ext>
                </a:extLst>
              </a:tr>
              <a:tr h="788324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2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u="none" strike="noStrike" dirty="0">
                          <a:solidFill>
                            <a:srgbClr val="006666"/>
                          </a:solidFill>
                          <a:effectLst/>
                        </a:rPr>
                        <a:t>سلة الخير</a:t>
                      </a:r>
                      <a:endParaRPr lang="ar-SA" sz="1400" b="1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برنامج السلة الغذائية</a:t>
                      </a:r>
                    </a:p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 (السلة الغذائية-السلة الرمضانية-السلة الالكترونية)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534000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م/خالد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إدارة المشاريع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14768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3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u="none" strike="noStrike" dirty="0">
                          <a:solidFill>
                            <a:srgbClr val="006666"/>
                          </a:solidFill>
                          <a:effectLst/>
                        </a:rPr>
                        <a:t>أضاحي</a:t>
                      </a:r>
                      <a:endParaRPr lang="ar-SA" sz="1400" b="1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مشروع توزيع اضاحي العيد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195800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م/لارا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إدارة الخدمة المجتمعية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976695"/>
                  </a:ext>
                </a:extLst>
              </a:tr>
              <a:tr h="576000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4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b="1" u="none" strike="noStrike" dirty="0">
                          <a:solidFill>
                            <a:srgbClr val="006666"/>
                          </a:solidFill>
                          <a:effectLst/>
                        </a:rPr>
                        <a:t>عاد عيدكم</a:t>
                      </a:r>
                      <a:endParaRPr lang="ar-SA" sz="1400" b="1" i="0" u="none" strike="noStrike" dirty="0">
                        <a:solidFill>
                          <a:srgbClr val="00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(عيدية اليتيم)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183900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أ/فخر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إدارة الخدمة المجتمعية</a:t>
                      </a: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7888678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 (عيدية ام  اليتيم)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83600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أ/فخر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1" fontAlgn="ctr"/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2055709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u="none" strike="noStrike" dirty="0">
                          <a:solidFill>
                            <a:srgbClr val="006666"/>
                          </a:solidFill>
                          <a:effectLst/>
                        </a:rPr>
                        <a:t>عيدية الأمل</a:t>
                      </a:r>
                      <a:endParaRPr lang="ar-SA" sz="1400" b="1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( كسوة العيد)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328800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م/لارا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إدارة الخدمة المجتمعية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854733"/>
                  </a:ext>
                </a:extLst>
              </a:tr>
            </a:tbl>
          </a:graphicData>
        </a:graphic>
      </p:graphicFrame>
      <p:pic>
        <p:nvPicPr>
          <p:cNvPr id="20" name="صورة 19" descr="صورة تحتوي على الرسومات, تصميم الجرافيك, الخط, قصاصة فنية&#10;&#10;تم إنشاء الوصف تلقائياً">
            <a:extLst>
              <a:ext uri="{FF2B5EF4-FFF2-40B4-BE49-F238E27FC236}">
                <a16:creationId xmlns:a16="http://schemas.microsoft.com/office/drawing/2014/main" id="{AA13F21D-7BF7-4D38-8D7A-96627901D6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534" y="364370"/>
            <a:ext cx="908779" cy="995922"/>
          </a:xfrm>
          <a:prstGeom prst="rect">
            <a:avLst/>
          </a:prstGeom>
        </p:spPr>
      </p:pic>
      <p:sp>
        <p:nvSpPr>
          <p:cNvPr id="21" name="مربع نص 20">
            <a:extLst>
              <a:ext uri="{FF2B5EF4-FFF2-40B4-BE49-F238E27FC236}">
                <a16:creationId xmlns:a16="http://schemas.microsoft.com/office/drawing/2014/main" id="{637776C3-F775-4529-A678-C70510377325}"/>
              </a:ext>
            </a:extLst>
          </p:cNvPr>
          <p:cNvSpPr txBox="1"/>
          <p:nvPr/>
        </p:nvSpPr>
        <p:spPr>
          <a:xfrm>
            <a:off x="7275031" y="639506"/>
            <a:ext cx="423876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البرامج والمشاريع</a:t>
            </a:r>
          </a:p>
        </p:txBody>
      </p:sp>
    </p:spTree>
    <p:extLst>
      <p:ext uri="{BB962C8B-B14F-4D97-AF65-F5344CB8AC3E}">
        <p14:creationId xmlns:p14="http://schemas.microsoft.com/office/powerpoint/2010/main" val="2175654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0D8F9-F1B0-FB84-456A-62E806638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مجموعة 14">
            <a:extLst>
              <a:ext uri="{FF2B5EF4-FFF2-40B4-BE49-F238E27FC236}">
                <a16:creationId xmlns:a16="http://schemas.microsoft.com/office/drawing/2014/main" id="{663F751A-CA07-E97B-FA8A-489061F78141}"/>
              </a:ext>
            </a:extLst>
          </p:cNvPr>
          <p:cNvGrpSpPr/>
          <p:nvPr/>
        </p:nvGrpSpPr>
        <p:grpSpPr>
          <a:xfrm>
            <a:off x="9394414" y="1341405"/>
            <a:ext cx="2004060" cy="0"/>
            <a:chOff x="3215640" y="3169920"/>
            <a:chExt cx="2004060" cy="0"/>
          </a:xfrm>
        </p:grpSpPr>
        <p:cxnSp>
          <p:nvCxnSpPr>
            <p:cNvPr id="12" name="رابط مستقيم 11">
              <a:extLst>
                <a:ext uri="{FF2B5EF4-FFF2-40B4-BE49-F238E27FC236}">
                  <a16:creationId xmlns:a16="http://schemas.microsoft.com/office/drawing/2014/main" id="{71C7E57B-DF73-4F32-9054-5FCB97AF57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83380" y="3169920"/>
              <a:ext cx="1036320" cy="0"/>
            </a:xfrm>
            <a:prstGeom prst="line">
              <a:avLst/>
            </a:prstGeom>
            <a:ln w="4762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رابط مستقيم 13">
              <a:extLst>
                <a:ext uri="{FF2B5EF4-FFF2-40B4-BE49-F238E27FC236}">
                  <a16:creationId xmlns:a16="http://schemas.microsoft.com/office/drawing/2014/main" id="{1CD83C58-C107-BF16-3293-F0B8C7A2DE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15640" y="3169920"/>
              <a:ext cx="1036320" cy="0"/>
            </a:xfrm>
            <a:prstGeom prst="line">
              <a:avLst/>
            </a:prstGeom>
            <a:ln w="476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81B254A7-814D-D68F-6369-22AB1847BAAA}"/>
              </a:ext>
            </a:extLst>
          </p:cNvPr>
          <p:cNvGrpSpPr/>
          <p:nvPr/>
        </p:nvGrpSpPr>
        <p:grpSpPr>
          <a:xfrm>
            <a:off x="-39069" y="226132"/>
            <a:ext cx="876432" cy="312420"/>
            <a:chOff x="-39069" y="226132"/>
            <a:chExt cx="876432" cy="312420"/>
          </a:xfrm>
          <a:solidFill>
            <a:srgbClr val="006666"/>
          </a:solidFill>
        </p:grpSpPr>
        <p:sp>
          <p:nvSpPr>
            <p:cNvPr id="16" name="مستطيل: زوايا مستديرة 15">
              <a:extLst>
                <a:ext uri="{FF2B5EF4-FFF2-40B4-BE49-F238E27FC236}">
                  <a16:creationId xmlns:a16="http://schemas.microsoft.com/office/drawing/2014/main" id="{EEA35257-015B-0074-9C7B-F5F66459D33D}"/>
                </a:ext>
              </a:extLst>
            </p:cNvPr>
            <p:cNvSpPr/>
            <p:nvPr/>
          </p:nvSpPr>
          <p:spPr>
            <a:xfrm rot="8235463">
              <a:off x="199057" y="226132"/>
              <a:ext cx="638306" cy="45719"/>
            </a:xfrm>
            <a:prstGeom prst="roundRect">
              <a:avLst>
                <a:gd name="adj" fmla="val 5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17" name="مستطيل: زوايا مستديرة 16">
              <a:extLst>
                <a:ext uri="{FF2B5EF4-FFF2-40B4-BE49-F238E27FC236}">
                  <a16:creationId xmlns:a16="http://schemas.microsoft.com/office/drawing/2014/main" id="{85B4C325-0906-806D-8C1D-609727B7AE13}"/>
                </a:ext>
              </a:extLst>
            </p:cNvPr>
            <p:cNvSpPr/>
            <p:nvPr/>
          </p:nvSpPr>
          <p:spPr>
            <a:xfrm rot="8235463">
              <a:off x="147622" y="492833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18" name="مستطيل: زوايا مستديرة 17">
              <a:extLst>
                <a:ext uri="{FF2B5EF4-FFF2-40B4-BE49-F238E27FC236}">
                  <a16:creationId xmlns:a16="http://schemas.microsoft.com/office/drawing/2014/main" id="{7F61CE31-A579-E5F8-4D74-A99AF1327C77}"/>
                </a:ext>
              </a:extLst>
            </p:cNvPr>
            <p:cNvSpPr/>
            <p:nvPr/>
          </p:nvSpPr>
          <p:spPr>
            <a:xfrm rot="8235463">
              <a:off x="-39069" y="243561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17331CD0-E6F1-5DE5-3931-AB5B3F9BC15B}"/>
              </a:ext>
            </a:extLst>
          </p:cNvPr>
          <p:cNvGrpSpPr/>
          <p:nvPr/>
        </p:nvGrpSpPr>
        <p:grpSpPr>
          <a:xfrm flipV="1">
            <a:off x="-39069" y="6310804"/>
            <a:ext cx="876432" cy="312420"/>
            <a:chOff x="-39069" y="226132"/>
            <a:chExt cx="876432" cy="312420"/>
          </a:xfrm>
          <a:solidFill>
            <a:srgbClr val="00B050"/>
          </a:solidFill>
        </p:grpSpPr>
        <p:sp>
          <p:nvSpPr>
            <p:cNvPr id="25" name="مستطيل: زوايا مستديرة 24">
              <a:extLst>
                <a:ext uri="{FF2B5EF4-FFF2-40B4-BE49-F238E27FC236}">
                  <a16:creationId xmlns:a16="http://schemas.microsoft.com/office/drawing/2014/main" id="{DD65A000-4F93-1671-936B-5BA012850E37}"/>
                </a:ext>
              </a:extLst>
            </p:cNvPr>
            <p:cNvSpPr/>
            <p:nvPr/>
          </p:nvSpPr>
          <p:spPr>
            <a:xfrm rot="8235463">
              <a:off x="199057" y="226132"/>
              <a:ext cx="638306" cy="45719"/>
            </a:xfrm>
            <a:prstGeom prst="roundRect">
              <a:avLst>
                <a:gd name="adj" fmla="val 50000"/>
              </a:avLst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26" name="مستطيل: زوايا مستديرة 25">
              <a:extLst>
                <a:ext uri="{FF2B5EF4-FFF2-40B4-BE49-F238E27FC236}">
                  <a16:creationId xmlns:a16="http://schemas.microsoft.com/office/drawing/2014/main" id="{413D2A4A-A58B-F591-B91B-B62F6AB3C88E}"/>
                </a:ext>
              </a:extLst>
            </p:cNvPr>
            <p:cNvSpPr/>
            <p:nvPr/>
          </p:nvSpPr>
          <p:spPr>
            <a:xfrm rot="8235463">
              <a:off x="147622" y="492833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27" name="مستطيل: زوايا مستديرة 26">
              <a:extLst>
                <a:ext uri="{FF2B5EF4-FFF2-40B4-BE49-F238E27FC236}">
                  <a16:creationId xmlns:a16="http://schemas.microsoft.com/office/drawing/2014/main" id="{0B4FDB84-4063-4523-03B4-D806E3E42B13}"/>
                </a:ext>
              </a:extLst>
            </p:cNvPr>
            <p:cNvSpPr/>
            <p:nvPr/>
          </p:nvSpPr>
          <p:spPr>
            <a:xfrm rot="8235463">
              <a:off x="-39069" y="243561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sp>
        <p:nvSpPr>
          <p:cNvPr id="2" name="مثلث قائم الزاوية 1">
            <a:extLst>
              <a:ext uri="{FF2B5EF4-FFF2-40B4-BE49-F238E27FC236}">
                <a16:creationId xmlns:a16="http://schemas.microsoft.com/office/drawing/2014/main" id="{0ABCE78D-2166-E827-36E2-97352E91C7BE}"/>
              </a:ext>
            </a:extLst>
          </p:cNvPr>
          <p:cNvSpPr/>
          <p:nvPr/>
        </p:nvSpPr>
        <p:spPr>
          <a:xfrm flipH="1">
            <a:off x="10439842" y="5677786"/>
            <a:ext cx="1752158" cy="1227588"/>
          </a:xfrm>
          <a:prstGeom prst="rtTriangle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5E8199EC-BC5D-8D99-6612-20A7D40088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926525"/>
              </p:ext>
            </p:extLst>
          </p:nvPr>
        </p:nvGraphicFramePr>
        <p:xfrm>
          <a:off x="822960" y="1474569"/>
          <a:ext cx="10575513" cy="4490296"/>
        </p:xfrm>
        <a:graphic>
          <a:graphicData uri="http://schemas.openxmlformats.org/drawingml/2006/table">
            <a:tbl>
              <a:tblPr rtl="1">
                <a:tableStyleId>{69C7853C-536D-4A76-A0AE-DD22124D55A5}</a:tableStyleId>
              </a:tblPr>
              <a:tblGrid>
                <a:gridCol w="468203">
                  <a:extLst>
                    <a:ext uri="{9D8B030D-6E8A-4147-A177-3AD203B41FA5}">
                      <a16:colId xmlns:a16="http://schemas.microsoft.com/office/drawing/2014/main" val="3240870811"/>
                    </a:ext>
                  </a:extLst>
                </a:gridCol>
                <a:gridCol w="1466230">
                  <a:extLst>
                    <a:ext uri="{9D8B030D-6E8A-4147-A177-3AD203B41FA5}">
                      <a16:colId xmlns:a16="http://schemas.microsoft.com/office/drawing/2014/main" val="692983653"/>
                    </a:ext>
                  </a:extLst>
                </a:gridCol>
                <a:gridCol w="2660904">
                  <a:extLst>
                    <a:ext uri="{9D8B030D-6E8A-4147-A177-3AD203B41FA5}">
                      <a16:colId xmlns:a16="http://schemas.microsoft.com/office/drawing/2014/main" val="1636444601"/>
                    </a:ext>
                  </a:extLst>
                </a:gridCol>
                <a:gridCol w="1033272">
                  <a:extLst>
                    <a:ext uri="{9D8B030D-6E8A-4147-A177-3AD203B41FA5}">
                      <a16:colId xmlns:a16="http://schemas.microsoft.com/office/drawing/2014/main" val="1258181082"/>
                    </a:ext>
                  </a:extLst>
                </a:gridCol>
                <a:gridCol w="1133856">
                  <a:extLst>
                    <a:ext uri="{9D8B030D-6E8A-4147-A177-3AD203B41FA5}">
                      <a16:colId xmlns:a16="http://schemas.microsoft.com/office/drawing/2014/main" val="3488148271"/>
                    </a:ext>
                  </a:extLst>
                </a:gridCol>
                <a:gridCol w="1490472">
                  <a:extLst>
                    <a:ext uri="{9D8B030D-6E8A-4147-A177-3AD203B41FA5}">
                      <a16:colId xmlns:a16="http://schemas.microsoft.com/office/drawing/2014/main" val="99044769"/>
                    </a:ext>
                  </a:extLst>
                </a:gridCol>
                <a:gridCol w="2322576">
                  <a:extLst>
                    <a:ext uri="{9D8B030D-6E8A-4147-A177-3AD203B41FA5}">
                      <a16:colId xmlns:a16="http://schemas.microsoft.com/office/drawing/2014/main" val="3363628264"/>
                    </a:ext>
                  </a:extLst>
                </a:gridCol>
              </a:tblGrid>
              <a:tr h="536972"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م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اسم المبادرة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اسم المشروع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بيانات المشروع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chemeClr val="bg1"/>
                          </a:solidFill>
                          <a:effectLst/>
                        </a:rPr>
                        <a:t>مسؤول التنفيذ</a:t>
                      </a:r>
                      <a:endParaRPr lang="ar-SA" sz="1400" b="0" i="0" u="none" strike="noStrike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chemeClr val="bg1"/>
                          </a:solidFill>
                          <a:effectLst/>
                        </a:rPr>
                        <a:t>الإدارة</a:t>
                      </a:r>
                      <a:endParaRPr lang="ar-SA" sz="1400" b="0" i="0" u="none" strike="noStrike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184517"/>
                  </a:ext>
                </a:extLst>
              </a:tr>
              <a:tr h="34665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المستهدف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المبلغ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4113425"/>
                  </a:ext>
                </a:extLst>
              </a:tr>
              <a:tr h="60111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1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b="1" u="none" strike="noStrike" dirty="0">
                          <a:solidFill>
                            <a:srgbClr val="006666"/>
                          </a:solidFill>
                          <a:effectLst/>
                        </a:rPr>
                        <a:t>أكاديمية الهمة</a:t>
                      </a:r>
                      <a:endParaRPr lang="ar-SA" sz="1400" b="1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برنامج تدريب وتطوير العاملين بالجمعية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100000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أ/حمود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الموارد البشرية</a:t>
                      </a: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3479091"/>
                  </a:ext>
                </a:extLst>
              </a:tr>
              <a:tr h="601111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برنامج تدريب وتأهيل المتطوعين 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135000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أ/حمود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الموارد البشرية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306599"/>
                  </a:ext>
                </a:extLst>
              </a:tr>
              <a:tr h="60111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2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b="1" u="none" strike="noStrike" dirty="0">
                          <a:solidFill>
                            <a:srgbClr val="006666"/>
                          </a:solidFill>
                          <a:effectLst/>
                        </a:rPr>
                        <a:t>أكاديمية العطاء</a:t>
                      </a:r>
                      <a:endParaRPr lang="ar-SA" sz="1400" b="1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‏برنامج تدريب وتأهيل الأيتام 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240000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م/لارا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إدارة الخدمة المجتمعية</a:t>
                      </a: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279927"/>
                  </a:ext>
                </a:extLst>
              </a:tr>
              <a:tr h="601111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‏برنامج تدريب وتأهيل أم اليتيم 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240000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م/لارا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إدارة الخدمة المجتمعية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1316706"/>
                  </a:ext>
                </a:extLst>
              </a:tr>
              <a:tr h="601111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3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u="none" strike="noStrike" dirty="0">
                          <a:solidFill>
                            <a:srgbClr val="006666"/>
                          </a:solidFill>
                          <a:effectLst/>
                        </a:rPr>
                        <a:t>إتقان</a:t>
                      </a:r>
                      <a:endParaRPr lang="ar-SA" sz="1400" b="1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‏برنامج تنمية الموارد البشرية 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150000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أ/حمود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الموارد البشرية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6485263"/>
                  </a:ext>
                </a:extLst>
              </a:tr>
              <a:tr h="601111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4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u="none" strike="noStrike" dirty="0">
                          <a:solidFill>
                            <a:srgbClr val="006666"/>
                          </a:solidFill>
                          <a:effectLst/>
                        </a:rPr>
                        <a:t>رعاية وتمكين</a:t>
                      </a:r>
                      <a:endParaRPr lang="ar-SA" sz="1400" b="1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‏برنامج رعاية الطلاب الأيتام 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240000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أ/ حمود + م/لارا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النوادي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645460"/>
                  </a:ext>
                </a:extLst>
              </a:tr>
            </a:tbl>
          </a:graphicData>
        </a:graphic>
      </p:graphicFrame>
      <p:pic>
        <p:nvPicPr>
          <p:cNvPr id="20" name="صورة 19" descr="صورة تحتوي على الرسومات, تصميم الجرافيك, الخط, قصاصة فنية&#10;&#10;تم إنشاء الوصف تلقائياً">
            <a:extLst>
              <a:ext uri="{FF2B5EF4-FFF2-40B4-BE49-F238E27FC236}">
                <a16:creationId xmlns:a16="http://schemas.microsoft.com/office/drawing/2014/main" id="{1FEB0A5F-1777-4C95-8CF1-40015CEB2D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534" y="364370"/>
            <a:ext cx="908779" cy="995922"/>
          </a:xfrm>
          <a:prstGeom prst="rect">
            <a:avLst/>
          </a:prstGeom>
        </p:spPr>
      </p:pic>
      <p:sp>
        <p:nvSpPr>
          <p:cNvPr id="21" name="مربع نص 20">
            <a:extLst>
              <a:ext uri="{FF2B5EF4-FFF2-40B4-BE49-F238E27FC236}">
                <a16:creationId xmlns:a16="http://schemas.microsoft.com/office/drawing/2014/main" id="{C2E84494-07FD-40C5-B4F7-2FA41BF1DD2C}"/>
              </a:ext>
            </a:extLst>
          </p:cNvPr>
          <p:cNvSpPr txBox="1"/>
          <p:nvPr/>
        </p:nvSpPr>
        <p:spPr>
          <a:xfrm>
            <a:off x="7275031" y="639506"/>
            <a:ext cx="423876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البرامج والمشاريع</a:t>
            </a:r>
          </a:p>
        </p:txBody>
      </p:sp>
    </p:spTree>
    <p:extLst>
      <p:ext uri="{BB962C8B-B14F-4D97-AF65-F5344CB8AC3E}">
        <p14:creationId xmlns:p14="http://schemas.microsoft.com/office/powerpoint/2010/main" val="2222318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7D545-8F1D-D2CD-6E45-28A8EB113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مجموعة 14">
            <a:extLst>
              <a:ext uri="{FF2B5EF4-FFF2-40B4-BE49-F238E27FC236}">
                <a16:creationId xmlns:a16="http://schemas.microsoft.com/office/drawing/2014/main" id="{22A151F7-F3B6-4A52-14E1-649E73A6FED8}"/>
              </a:ext>
            </a:extLst>
          </p:cNvPr>
          <p:cNvGrpSpPr/>
          <p:nvPr/>
        </p:nvGrpSpPr>
        <p:grpSpPr>
          <a:xfrm>
            <a:off x="9394414" y="1341405"/>
            <a:ext cx="2004060" cy="0"/>
            <a:chOff x="3215640" y="3169920"/>
            <a:chExt cx="2004060" cy="0"/>
          </a:xfrm>
        </p:grpSpPr>
        <p:cxnSp>
          <p:nvCxnSpPr>
            <p:cNvPr id="12" name="رابط مستقيم 11">
              <a:extLst>
                <a:ext uri="{FF2B5EF4-FFF2-40B4-BE49-F238E27FC236}">
                  <a16:creationId xmlns:a16="http://schemas.microsoft.com/office/drawing/2014/main" id="{0F026528-E9CD-B27E-2B05-9E44CE53EE6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83380" y="3169920"/>
              <a:ext cx="1036320" cy="0"/>
            </a:xfrm>
            <a:prstGeom prst="line">
              <a:avLst/>
            </a:prstGeom>
            <a:ln w="47625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رابط مستقيم 13">
              <a:extLst>
                <a:ext uri="{FF2B5EF4-FFF2-40B4-BE49-F238E27FC236}">
                  <a16:creationId xmlns:a16="http://schemas.microsoft.com/office/drawing/2014/main" id="{E4FFFAA2-5A4B-7B3C-DDBB-41B5125038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15640" y="3169920"/>
              <a:ext cx="1036320" cy="0"/>
            </a:xfrm>
            <a:prstGeom prst="line">
              <a:avLst/>
            </a:prstGeom>
            <a:ln w="476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2AA2C6B2-0731-2EA2-C483-A21E30821E98}"/>
              </a:ext>
            </a:extLst>
          </p:cNvPr>
          <p:cNvGrpSpPr/>
          <p:nvPr/>
        </p:nvGrpSpPr>
        <p:grpSpPr>
          <a:xfrm>
            <a:off x="-39069" y="226132"/>
            <a:ext cx="876432" cy="312420"/>
            <a:chOff x="-39069" y="226132"/>
            <a:chExt cx="876432" cy="312420"/>
          </a:xfrm>
          <a:solidFill>
            <a:srgbClr val="006666"/>
          </a:solidFill>
        </p:grpSpPr>
        <p:sp>
          <p:nvSpPr>
            <p:cNvPr id="16" name="مستطيل: زوايا مستديرة 15">
              <a:extLst>
                <a:ext uri="{FF2B5EF4-FFF2-40B4-BE49-F238E27FC236}">
                  <a16:creationId xmlns:a16="http://schemas.microsoft.com/office/drawing/2014/main" id="{D69299C6-91ED-F131-DE67-4E68C883652B}"/>
                </a:ext>
              </a:extLst>
            </p:cNvPr>
            <p:cNvSpPr/>
            <p:nvPr/>
          </p:nvSpPr>
          <p:spPr>
            <a:xfrm rot="8235463">
              <a:off x="199057" y="226132"/>
              <a:ext cx="638306" cy="45719"/>
            </a:xfrm>
            <a:prstGeom prst="roundRect">
              <a:avLst>
                <a:gd name="adj" fmla="val 5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17" name="مستطيل: زوايا مستديرة 16">
              <a:extLst>
                <a:ext uri="{FF2B5EF4-FFF2-40B4-BE49-F238E27FC236}">
                  <a16:creationId xmlns:a16="http://schemas.microsoft.com/office/drawing/2014/main" id="{693A2C80-3BC5-66C4-A722-AF5F5CDBC70A}"/>
                </a:ext>
              </a:extLst>
            </p:cNvPr>
            <p:cNvSpPr/>
            <p:nvPr/>
          </p:nvSpPr>
          <p:spPr>
            <a:xfrm rot="8235463">
              <a:off x="147622" y="492833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18" name="مستطيل: زوايا مستديرة 17">
              <a:extLst>
                <a:ext uri="{FF2B5EF4-FFF2-40B4-BE49-F238E27FC236}">
                  <a16:creationId xmlns:a16="http://schemas.microsoft.com/office/drawing/2014/main" id="{470D4A8C-D327-DC5E-8C99-65E3F6DC7BF9}"/>
                </a:ext>
              </a:extLst>
            </p:cNvPr>
            <p:cNvSpPr/>
            <p:nvPr/>
          </p:nvSpPr>
          <p:spPr>
            <a:xfrm rot="8235463">
              <a:off x="-39069" y="243561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5D1A3493-924A-D2A7-26FF-4E23D6A88101}"/>
              </a:ext>
            </a:extLst>
          </p:cNvPr>
          <p:cNvGrpSpPr/>
          <p:nvPr/>
        </p:nvGrpSpPr>
        <p:grpSpPr>
          <a:xfrm flipV="1">
            <a:off x="-39069" y="6310804"/>
            <a:ext cx="876432" cy="312420"/>
            <a:chOff x="-39069" y="226132"/>
            <a:chExt cx="876432" cy="312420"/>
          </a:xfrm>
          <a:solidFill>
            <a:srgbClr val="00B050"/>
          </a:solidFill>
        </p:grpSpPr>
        <p:sp>
          <p:nvSpPr>
            <p:cNvPr id="25" name="مستطيل: زوايا مستديرة 24">
              <a:extLst>
                <a:ext uri="{FF2B5EF4-FFF2-40B4-BE49-F238E27FC236}">
                  <a16:creationId xmlns:a16="http://schemas.microsoft.com/office/drawing/2014/main" id="{96A1AA69-0BA1-146E-052A-5E5EE4AA7497}"/>
                </a:ext>
              </a:extLst>
            </p:cNvPr>
            <p:cNvSpPr/>
            <p:nvPr/>
          </p:nvSpPr>
          <p:spPr>
            <a:xfrm rot="8235463">
              <a:off x="199057" y="226132"/>
              <a:ext cx="638306" cy="45719"/>
            </a:xfrm>
            <a:prstGeom prst="roundRect">
              <a:avLst>
                <a:gd name="adj" fmla="val 50000"/>
              </a:avLst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26" name="مستطيل: زوايا مستديرة 25">
              <a:extLst>
                <a:ext uri="{FF2B5EF4-FFF2-40B4-BE49-F238E27FC236}">
                  <a16:creationId xmlns:a16="http://schemas.microsoft.com/office/drawing/2014/main" id="{4EC56595-47DB-EFAC-8E02-6FFC78F47E1C}"/>
                </a:ext>
              </a:extLst>
            </p:cNvPr>
            <p:cNvSpPr/>
            <p:nvPr/>
          </p:nvSpPr>
          <p:spPr>
            <a:xfrm rot="8235463">
              <a:off x="147622" y="492833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27" name="مستطيل: زوايا مستديرة 26">
              <a:extLst>
                <a:ext uri="{FF2B5EF4-FFF2-40B4-BE49-F238E27FC236}">
                  <a16:creationId xmlns:a16="http://schemas.microsoft.com/office/drawing/2014/main" id="{68669741-E8C2-6C1A-5A12-2919701FE8BB}"/>
                </a:ext>
              </a:extLst>
            </p:cNvPr>
            <p:cNvSpPr/>
            <p:nvPr/>
          </p:nvSpPr>
          <p:spPr>
            <a:xfrm rot="8235463">
              <a:off x="-39069" y="243561"/>
              <a:ext cx="638306" cy="4571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sp>
        <p:nvSpPr>
          <p:cNvPr id="2" name="مثلث قائم الزاوية 1">
            <a:extLst>
              <a:ext uri="{FF2B5EF4-FFF2-40B4-BE49-F238E27FC236}">
                <a16:creationId xmlns:a16="http://schemas.microsoft.com/office/drawing/2014/main" id="{5A165B89-566E-B7BD-4FF2-D36E9228BA06}"/>
              </a:ext>
            </a:extLst>
          </p:cNvPr>
          <p:cNvSpPr/>
          <p:nvPr/>
        </p:nvSpPr>
        <p:spPr>
          <a:xfrm flipH="1">
            <a:off x="10439842" y="5677786"/>
            <a:ext cx="1752158" cy="1227588"/>
          </a:xfrm>
          <a:prstGeom prst="rtTriangle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29CDF870-109F-F9A2-7821-E31A0FD294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2661015"/>
              </p:ext>
            </p:extLst>
          </p:nvPr>
        </p:nvGraphicFramePr>
        <p:xfrm>
          <a:off x="1076262" y="1723764"/>
          <a:ext cx="10039475" cy="4205838"/>
        </p:xfrm>
        <a:graphic>
          <a:graphicData uri="http://schemas.openxmlformats.org/drawingml/2006/table">
            <a:tbl>
              <a:tblPr rtl="1">
                <a:tableStyleId>{69C7853C-536D-4A76-A0AE-DD22124D55A5}</a:tableStyleId>
              </a:tblPr>
              <a:tblGrid>
                <a:gridCol w="575574">
                  <a:extLst>
                    <a:ext uri="{9D8B030D-6E8A-4147-A177-3AD203B41FA5}">
                      <a16:colId xmlns:a16="http://schemas.microsoft.com/office/drawing/2014/main" val="134950748"/>
                    </a:ext>
                  </a:extLst>
                </a:gridCol>
                <a:gridCol w="1795920">
                  <a:extLst>
                    <a:ext uri="{9D8B030D-6E8A-4147-A177-3AD203B41FA5}">
                      <a16:colId xmlns:a16="http://schemas.microsoft.com/office/drawing/2014/main" val="3695714152"/>
                    </a:ext>
                  </a:extLst>
                </a:gridCol>
                <a:gridCol w="2265443">
                  <a:extLst>
                    <a:ext uri="{9D8B030D-6E8A-4147-A177-3AD203B41FA5}">
                      <a16:colId xmlns:a16="http://schemas.microsoft.com/office/drawing/2014/main" val="1532305507"/>
                    </a:ext>
                  </a:extLst>
                </a:gridCol>
                <a:gridCol w="1178010">
                  <a:extLst>
                    <a:ext uri="{9D8B030D-6E8A-4147-A177-3AD203B41FA5}">
                      <a16:colId xmlns:a16="http://schemas.microsoft.com/office/drawing/2014/main" val="3947242937"/>
                    </a:ext>
                  </a:extLst>
                </a:gridCol>
                <a:gridCol w="1197864">
                  <a:extLst>
                    <a:ext uri="{9D8B030D-6E8A-4147-A177-3AD203B41FA5}">
                      <a16:colId xmlns:a16="http://schemas.microsoft.com/office/drawing/2014/main" val="3312884597"/>
                    </a:ext>
                  </a:extLst>
                </a:gridCol>
                <a:gridCol w="850392">
                  <a:extLst>
                    <a:ext uri="{9D8B030D-6E8A-4147-A177-3AD203B41FA5}">
                      <a16:colId xmlns:a16="http://schemas.microsoft.com/office/drawing/2014/main" val="1473777032"/>
                    </a:ext>
                  </a:extLst>
                </a:gridCol>
                <a:gridCol w="2176272">
                  <a:extLst>
                    <a:ext uri="{9D8B030D-6E8A-4147-A177-3AD203B41FA5}">
                      <a16:colId xmlns:a16="http://schemas.microsoft.com/office/drawing/2014/main" val="1538525017"/>
                    </a:ext>
                  </a:extLst>
                </a:gridCol>
              </a:tblGrid>
              <a:tr h="501090"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م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اسم المبادرة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اسم المشروع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بيانات المشروع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chemeClr val="bg1"/>
                          </a:solidFill>
                          <a:effectLst/>
                        </a:rPr>
                        <a:t>مسؤول التنفيذ</a:t>
                      </a:r>
                      <a:endParaRPr lang="ar-SA" sz="1400" b="0" i="0" u="none" strike="noStrike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chemeClr val="bg1"/>
                          </a:solidFill>
                          <a:effectLst/>
                        </a:rPr>
                        <a:t>الإدارة</a:t>
                      </a:r>
                      <a:endParaRPr lang="ar-SA" sz="1400" b="0" i="0" u="none" strike="noStrike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4073068"/>
                  </a:ext>
                </a:extLst>
              </a:tr>
              <a:tr h="39274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المستهدف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المبلغ</a:t>
                      </a:r>
                      <a:endParaRPr lang="ar-SA" sz="1400" b="0" i="0" u="none" strike="noStrike" dirty="0">
                        <a:solidFill>
                          <a:schemeClr val="bg1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rgbClr val="006666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2518242"/>
                  </a:ext>
                </a:extLst>
              </a:tr>
              <a:tr h="82800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1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400" b="1" u="none" strike="noStrike" dirty="0">
                          <a:solidFill>
                            <a:srgbClr val="006666"/>
                          </a:solidFill>
                          <a:effectLst/>
                        </a:rPr>
                        <a:t>نسك</a:t>
                      </a:r>
                      <a:endParaRPr lang="ar-SA" sz="1400" b="1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‏رحلة الحج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م/لارا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إدارة الخدمة المجتمعية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886807"/>
                  </a:ext>
                </a:extLst>
              </a:tr>
              <a:tr h="82800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رحلة العمرة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15000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م/لارا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>
                          <a:solidFill>
                            <a:srgbClr val="006666"/>
                          </a:solidFill>
                          <a:effectLst/>
                        </a:rPr>
                        <a:t>إدارة الخدمة المجتمعية</a:t>
                      </a:r>
                      <a:endParaRPr lang="ar-SA" sz="1400" b="0" i="0" u="none" strike="noStrike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1431412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2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u="none" strike="noStrike" dirty="0" err="1">
                          <a:solidFill>
                            <a:srgbClr val="006666"/>
                          </a:solidFill>
                          <a:effectLst/>
                        </a:rPr>
                        <a:t>أيتامنا</a:t>
                      </a:r>
                      <a:r>
                        <a:rPr lang="ar-SA" sz="1400" b="1" u="none" strike="noStrike" dirty="0">
                          <a:solidFill>
                            <a:srgbClr val="006666"/>
                          </a:solidFill>
                          <a:effectLst/>
                        </a:rPr>
                        <a:t> أملنا</a:t>
                      </a:r>
                      <a:endParaRPr lang="ar-SA" sz="1400" b="1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برنامج رعاية الطفل اليتيم والعناية به 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480000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أ/فخر</a:t>
                      </a: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إدارة الخدمة المجتمعية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645960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3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u="none" strike="noStrike" dirty="0">
                          <a:solidFill>
                            <a:srgbClr val="006666"/>
                          </a:solidFill>
                          <a:effectLst/>
                        </a:rPr>
                        <a:t>استدامة</a:t>
                      </a:r>
                      <a:endParaRPr lang="ar-SA" sz="1400" b="1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وقف اليتيم الأول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5150000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م/ خالد</a:t>
                      </a: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u="none" strike="noStrike" dirty="0">
                          <a:solidFill>
                            <a:srgbClr val="006666"/>
                          </a:solidFill>
                          <a:effectLst/>
                        </a:rPr>
                        <a:t>إدارة تنمية الموارد المالية</a:t>
                      </a:r>
                      <a:endParaRPr lang="ar-SA" sz="1400" b="0" i="0" u="none" strike="noStrike" dirty="0">
                        <a:solidFill>
                          <a:srgbClr val="006666"/>
                        </a:solidFill>
                        <a:effectLst/>
                        <a:latin typeface="Hacen Beirut Light" panose="02000000000000000000" pitchFamily="2" charset="-78"/>
                        <a:cs typeface="Hacen Beirut Light" panose="02000000000000000000" pitchFamily="2" charset="-78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785979"/>
                  </a:ext>
                </a:extLst>
              </a:tr>
            </a:tbl>
          </a:graphicData>
        </a:graphic>
      </p:graphicFrame>
      <p:pic>
        <p:nvPicPr>
          <p:cNvPr id="20" name="صورة 19" descr="صورة تحتوي على الرسومات, تصميم الجرافيك, الخط, قصاصة فنية&#10;&#10;تم إنشاء الوصف تلقائياً">
            <a:extLst>
              <a:ext uri="{FF2B5EF4-FFF2-40B4-BE49-F238E27FC236}">
                <a16:creationId xmlns:a16="http://schemas.microsoft.com/office/drawing/2014/main" id="{573127C1-B09E-41F6-A0F4-6FCC470A3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534" y="364370"/>
            <a:ext cx="908779" cy="995922"/>
          </a:xfrm>
          <a:prstGeom prst="rect">
            <a:avLst/>
          </a:prstGeom>
        </p:spPr>
      </p:pic>
      <p:sp>
        <p:nvSpPr>
          <p:cNvPr id="21" name="مربع نص 20">
            <a:extLst>
              <a:ext uri="{FF2B5EF4-FFF2-40B4-BE49-F238E27FC236}">
                <a16:creationId xmlns:a16="http://schemas.microsoft.com/office/drawing/2014/main" id="{E131FD21-5583-471F-A872-0EBF4574DB7B}"/>
              </a:ext>
            </a:extLst>
          </p:cNvPr>
          <p:cNvSpPr txBox="1"/>
          <p:nvPr/>
        </p:nvSpPr>
        <p:spPr>
          <a:xfrm>
            <a:off x="7275031" y="639506"/>
            <a:ext cx="423876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البرامج والمشاريع</a:t>
            </a:r>
          </a:p>
        </p:txBody>
      </p:sp>
    </p:spTree>
    <p:extLst>
      <p:ext uri="{BB962C8B-B14F-4D97-AF65-F5344CB8AC3E}">
        <p14:creationId xmlns:p14="http://schemas.microsoft.com/office/powerpoint/2010/main" val="301783674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مخصص 7">
      <a:majorFont>
        <a:latin typeface="Tajawal"/>
        <a:ea typeface=""/>
        <a:cs typeface="Tajawal"/>
      </a:majorFont>
      <a:minorFont>
        <a:latin typeface="Tajawal"/>
        <a:ea typeface=""/>
        <a:cs typeface="Tajaw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677</Words>
  <Application>Microsoft Office PowerPoint</Application>
  <PresentationFormat>شاشة عريضة</PresentationFormat>
  <Paragraphs>291</Paragraphs>
  <Slides>11</Slides>
  <Notes>11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7" baseType="lpstr">
      <vt:lpstr>Hacen Beirut Light</vt:lpstr>
      <vt:lpstr>Bahnschrift SemiBold</vt:lpstr>
      <vt:lpstr>Tajawal</vt:lpstr>
      <vt:lpstr>Arial</vt:lpstr>
      <vt:lpstr>Calibri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ingez-ppt</dc:creator>
  <cp:lastModifiedBy>فهد الكويكبي</cp:lastModifiedBy>
  <cp:revision>209</cp:revision>
  <cp:lastPrinted>2025-05-27T15:52:32Z</cp:lastPrinted>
  <dcterms:created xsi:type="dcterms:W3CDTF">2021-06-05T13:01:30Z</dcterms:created>
  <dcterms:modified xsi:type="dcterms:W3CDTF">2025-05-28T08:47:45Z</dcterms:modified>
</cp:coreProperties>
</file>